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0"/>
  </p:notesMasterIdLst>
  <p:sldIdLst>
    <p:sldId id="269" r:id="rId2"/>
    <p:sldId id="260" r:id="rId3"/>
    <p:sldId id="261" r:id="rId4"/>
    <p:sldId id="262" r:id="rId5"/>
    <p:sldId id="270" r:id="rId6"/>
    <p:sldId id="264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0"/>
    <p:restoredTop sz="94551"/>
  </p:normalViewPr>
  <p:slideViewPr>
    <p:cSldViewPr snapToGrid="0" snapToObjects="1"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B8A0-6EC8-4A42-9AFA-8280C2796D6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C6F95-1E14-D94C-864F-512D293EF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6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Decide what we want to assess for. Our current prompt asks for too many things so we don't get a good measurement of what students can do.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C6F95-1E14-D94C-864F-512D293EFD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E1B55-79AA-6545-80D0-5ACA8DDFACD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3F95ED-217D-5045-BAB3-802ECD626E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Diagnostic Essay Feedback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Mariana </a:t>
            </a:r>
            <a:r>
              <a:rPr lang="en-US" dirty="0" err="1"/>
              <a:t>Abuan</a:t>
            </a:r>
            <a:endParaRPr lang="en-US" dirty="0"/>
          </a:p>
          <a:p>
            <a:r>
              <a:rPr lang="en-US" dirty="0" err="1"/>
              <a:t>Baylynne</a:t>
            </a:r>
            <a:r>
              <a:rPr lang="en-US" dirty="0"/>
              <a:t> </a:t>
            </a:r>
            <a:r>
              <a:rPr lang="en-US" dirty="0" err="1"/>
              <a:t>VanWagenen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March </a:t>
            </a: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6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will provide a case study focused on task analysis with writing. More broadly, we will feature a process of engaging structured input on designing meaningful and effective prompts.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4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Task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Help </a:t>
            </a:r>
            <a:r>
              <a:rPr lang="en-US" dirty="0"/>
              <a:t>us establish </a:t>
            </a:r>
            <a:r>
              <a:rPr lang="en-US" dirty="0" smtClean="0"/>
              <a:t>guidelines for instructional goals and objectives</a:t>
            </a:r>
          </a:p>
          <a:p>
            <a:r>
              <a:rPr lang="en-US" b="0" dirty="0" smtClean="0">
                <a:effectLst/>
              </a:rPr>
              <a:t>Understand the types of knowledge that characterize a job or task</a:t>
            </a:r>
          </a:p>
          <a:p>
            <a:r>
              <a:rPr lang="en-US" dirty="0" smtClean="0"/>
              <a:t>Develop instructional activities that foster learning</a:t>
            </a:r>
          </a:p>
          <a:p>
            <a:r>
              <a:rPr lang="en-US" dirty="0" smtClean="0"/>
              <a:t>Pair learning outcomes with</a:t>
            </a:r>
            <a:r>
              <a:rPr lang="en-US" b="0" dirty="0" smtClean="0">
                <a:effectLst/>
              </a:rPr>
              <a:t> the appropriate activity</a:t>
            </a:r>
          </a:p>
          <a:p>
            <a:r>
              <a:rPr lang="en-US" dirty="0" smtClean="0"/>
              <a:t>Learn </a:t>
            </a:r>
            <a:r>
              <a:rPr lang="en-US" dirty="0"/>
              <a:t>more about faculty </a:t>
            </a:r>
            <a:r>
              <a:rPr lang="en-US" dirty="0" smtClean="0"/>
              <a:t>perspective on instructional activities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Material: </a:t>
            </a:r>
            <a:br>
              <a:rPr lang="en-US" dirty="0" smtClean="0"/>
            </a:br>
            <a:r>
              <a:rPr lang="en-US" dirty="0" smtClean="0"/>
              <a:t>The Writing Prompt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t="925" r="2574" b="1080"/>
          <a:stretch/>
        </p:blipFill>
        <p:spPr>
          <a:xfrm>
            <a:off x="590948" y="2150297"/>
            <a:ext cx="7351742" cy="3520954"/>
          </a:xfrm>
          <a:prstGeom prst="rect">
            <a:avLst/>
          </a:prstGeom>
          <a:ln w="57150" cap="sq" cmpd="sng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28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Gathering Evidence To Answer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193295" cy="535368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“We need to consider the results of the test within the context of its own curriculum and students by gathering evidence to answer key questions: </a:t>
            </a:r>
          </a:p>
          <a:p>
            <a:pPr lvl="1"/>
            <a:r>
              <a:rPr lang="en-US" sz="2400" dirty="0"/>
              <a:t>How is writing represented in the text? </a:t>
            </a:r>
          </a:p>
          <a:p>
            <a:pPr lvl="1"/>
            <a:r>
              <a:rPr lang="en-US" sz="2400" dirty="0"/>
              <a:t>Does it elicit a sample that adequately represents the students’ skills and abilities? </a:t>
            </a:r>
          </a:p>
          <a:p>
            <a:pPr lvl="1"/>
            <a:r>
              <a:rPr lang="en-US" sz="2400" dirty="0"/>
              <a:t>Once the evidence is gathered from </a:t>
            </a:r>
            <a:r>
              <a:rPr lang="en-US" sz="2400" dirty="0" smtClean="0"/>
              <a:t>the investigation</a:t>
            </a:r>
            <a:r>
              <a:rPr lang="en-US" sz="2400" dirty="0"/>
              <a:t>, it must be evaluated to determine if it is an adequate test” </a:t>
            </a:r>
          </a:p>
          <a:p>
            <a:pPr marL="749808" lvl="2" indent="0">
              <a:buNone/>
            </a:pPr>
            <a:r>
              <a:rPr lang="en-US" sz="1200" i="1" dirty="0"/>
              <a:t>(Source: Naming What We Know, </a:t>
            </a:r>
            <a:r>
              <a:rPr lang="en-US" sz="1200" i="1" dirty="0" err="1"/>
              <a:t>O’Day</a:t>
            </a:r>
            <a:r>
              <a:rPr lang="en-US" sz="1200" i="1" dirty="0"/>
              <a:t>, </a:t>
            </a:r>
            <a:r>
              <a:rPr lang="en-US" sz="1200" i="1" dirty="0" smtClean="0"/>
              <a:t>p.160</a:t>
            </a:r>
            <a:r>
              <a:rPr lang="en-US" sz="1200" i="1" dirty="0" smtClean="0"/>
              <a:t>) </a:t>
            </a:r>
            <a:endParaRPr lang="en-US" sz="1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1288"/>
            <a:ext cx="7886700" cy="5288524"/>
          </a:xfrm>
        </p:spPr>
        <p:txBody>
          <a:bodyPr>
            <a:normAutofit fontScale="85000" lnSpcReduction="20000"/>
          </a:bodyPr>
          <a:lstStyle/>
          <a:p>
            <a:pPr marL="457200" indent="-457200" fontAlgn="base">
              <a:lnSpc>
                <a:spcPct val="120000"/>
              </a:lnSpc>
            </a:pPr>
            <a:r>
              <a:rPr lang="en-US" dirty="0"/>
              <a:t>Assessment practices are a reflection of the values of the instructor, institution, or group behind the assessment. </a:t>
            </a:r>
            <a:endParaRPr lang="en-US" dirty="0" smtClean="0"/>
          </a:p>
          <a:p>
            <a:pPr marL="909637" lvl="1" indent="-457200" fontAlgn="base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/>
              <a:t>Assessment </a:t>
            </a:r>
            <a:r>
              <a:rPr lang="en-US" dirty="0"/>
              <a:t>Committee sought to understand the extent to which our diagnostic writing prompts were a valid and reliable form of assessment, and one that reflects the values of our field and the teaching practices of our classrooms by designing a Diagnostic Feedback Survey. </a:t>
            </a:r>
            <a:endParaRPr lang="en-US" dirty="0" smtClean="0"/>
          </a:p>
          <a:p>
            <a:pPr lvl="3">
              <a:lnSpc>
                <a:spcPct val="120000"/>
              </a:lnSpc>
            </a:pPr>
            <a:r>
              <a:rPr lang="en-US" dirty="0" smtClean="0"/>
              <a:t>Open ended questions </a:t>
            </a:r>
            <a:r>
              <a:rPr lang="en-US" dirty="0" smtClean="0"/>
              <a:t>to identify </a:t>
            </a:r>
            <a:r>
              <a:rPr lang="en-US" dirty="0" smtClean="0"/>
              <a:t>a pattern rather than impose a pattern on instructors</a:t>
            </a:r>
            <a:endParaRPr lang="en-US" b="0" dirty="0" smtClean="0">
              <a:effectLst/>
            </a:endParaRPr>
          </a:p>
          <a:p>
            <a:pPr lvl="4">
              <a:lnSpc>
                <a:spcPct val="120000"/>
              </a:lnSpc>
              <a:buClr>
                <a:schemeClr val="accent3"/>
              </a:buClr>
              <a:buSzPct val="80000"/>
              <a:buFont typeface="Courier New"/>
              <a:buChar char="o"/>
            </a:pPr>
            <a:r>
              <a:rPr lang="en-US" dirty="0"/>
              <a:t>S</a:t>
            </a:r>
            <a:r>
              <a:rPr lang="en-US" dirty="0" smtClean="0"/>
              <a:t>erves </a:t>
            </a:r>
            <a:r>
              <a:rPr lang="en-US" dirty="0"/>
              <a:t>students, faculty, and the program</a:t>
            </a:r>
            <a:endParaRPr lang="en-US" b="0" dirty="0" smtClean="0">
              <a:effectLst/>
            </a:endParaRPr>
          </a:p>
          <a:p>
            <a:pPr lvl="3">
              <a:lnSpc>
                <a:spcPct val="120000"/>
              </a:lnSpc>
            </a:pPr>
            <a:r>
              <a:rPr lang="en-US" dirty="0"/>
              <a:t>C</a:t>
            </a:r>
            <a:r>
              <a:rPr lang="en-US" dirty="0" smtClean="0"/>
              <a:t>riteria </a:t>
            </a:r>
            <a:r>
              <a:rPr lang="en-US" dirty="0"/>
              <a:t>can be gained through community and collaboration and faculty expertise</a:t>
            </a:r>
            <a:endParaRPr lang="en-US" b="0" dirty="0" smtClean="0">
              <a:effectLst/>
            </a:endParaRPr>
          </a:p>
          <a:p>
            <a:pPr lvl="4">
              <a:lnSpc>
                <a:spcPct val="120000"/>
              </a:lnSpc>
              <a:buClr>
                <a:schemeClr val="accent3"/>
              </a:buClr>
              <a:buSzPct val="80000"/>
              <a:buFont typeface="Courier New"/>
              <a:buChar char="o"/>
            </a:pPr>
            <a:r>
              <a:rPr lang="en-US" dirty="0"/>
              <a:t>P</a:t>
            </a:r>
            <a:r>
              <a:rPr lang="en-US" dirty="0" smtClean="0"/>
              <a:t>rivileges </a:t>
            </a:r>
            <a:r>
              <a:rPr lang="en-US" dirty="0"/>
              <a:t>the local community </a:t>
            </a:r>
          </a:p>
        </p:txBody>
      </p:sp>
    </p:spTree>
    <p:extLst>
      <p:ext uri="{BB962C8B-B14F-4D97-AF65-F5344CB8AC3E}">
        <p14:creationId xmlns:p14="http://schemas.microsoft.com/office/powerpoint/2010/main" val="57202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Diagnostic Feedback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5891"/>
            <a:ext cx="7886700" cy="558511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what extent is the level of difficulty and style of writing in this reading sample similar to reading in WRI 1 / WRI 10?</a:t>
            </a:r>
            <a:endParaRPr lang="en-US" b="0" dirty="0" smtClean="0">
              <a:effectLst/>
            </a:endParaRP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the prompt instructions clear in describing the task and basic expectations?</a:t>
            </a:r>
            <a:endParaRPr lang="en-US" b="0" dirty="0" smtClean="0">
              <a:effectLst/>
            </a:endParaRP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what ways does the task adequately represent the skills and tasks commonly practiced in a MWP composition course? Think in specific terms like:</a:t>
            </a:r>
            <a:endParaRPr lang="en-US" b="0" dirty="0" smtClean="0">
              <a:effectLst/>
            </a:endParaRPr>
          </a:p>
          <a:p>
            <a:pPr marL="968375" indent="-452438" fontAlgn="base">
              <a:lnSpc>
                <a:spcPct val="120000"/>
              </a:lnSpc>
              <a:buSzPct val="100000"/>
            </a:pPr>
            <a:r>
              <a:rPr lang="en-US" dirty="0"/>
              <a:t>Reading and understanding a prompt/the task</a:t>
            </a:r>
          </a:p>
          <a:p>
            <a:pPr marL="968375" indent="-452438" fontAlgn="base">
              <a:lnSpc>
                <a:spcPct val="120000"/>
              </a:lnSpc>
              <a:buSzPct val="100000"/>
            </a:pPr>
            <a:r>
              <a:rPr lang="en-US" dirty="0"/>
              <a:t>Employing an appropriate tone/language/writing to a specific audience</a:t>
            </a:r>
          </a:p>
          <a:p>
            <a:pPr marL="968375" indent="-452438" fontAlgn="base">
              <a:lnSpc>
                <a:spcPct val="120000"/>
              </a:lnSpc>
              <a:buSzPct val="100000"/>
            </a:pPr>
            <a:r>
              <a:rPr lang="en-US" dirty="0"/>
              <a:t>Developing and organizing a logical response to authentic topics and issues?</a:t>
            </a:r>
          </a:p>
          <a:p>
            <a:pPr marL="968375" indent="-452438" fontAlgn="base">
              <a:lnSpc>
                <a:spcPct val="120000"/>
              </a:lnSpc>
              <a:buSzPct val="100000"/>
            </a:pPr>
            <a:r>
              <a:rPr lang="en-US" dirty="0"/>
              <a:t>Incorporating/synthesizing a source in their own writing</a:t>
            </a:r>
          </a:p>
          <a:p>
            <a:pPr marL="968375" indent="-452438" fontAlgn="base">
              <a:lnSpc>
                <a:spcPct val="120000"/>
              </a:lnSpc>
              <a:buSzPct val="100000"/>
            </a:pPr>
            <a:r>
              <a:rPr lang="en-US" dirty="0"/>
              <a:t>Other: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 startAt="4"/>
            </a:pPr>
            <a:r>
              <a:rPr lang="en-US" dirty="0" smtClean="0"/>
              <a:t>Which </a:t>
            </a:r>
            <a:r>
              <a:rPr lang="en-US" dirty="0"/>
              <a:t>two program learning outcomes are best elicited by this diagnostic prompt?  Generally, how so? </a:t>
            </a:r>
            <a:r>
              <a:rPr lang="en-US" i="1" dirty="0"/>
              <a:t>(Craft, Rhetoric, Research Ethics, Process, Collaboration)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Results: </a:t>
            </a:r>
            <a:r>
              <a:rPr lang="en-US" dirty="0"/>
              <a:t>Principles for Creating a Diagnostic Prompt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2825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20000"/>
              </a:lnSpc>
            </a:pPr>
            <a:r>
              <a:rPr lang="en-US" dirty="0" smtClean="0"/>
              <a:t>Understand what </a:t>
            </a:r>
            <a:r>
              <a:rPr lang="en-US" dirty="0"/>
              <a:t>will be possible for students </a:t>
            </a:r>
            <a:r>
              <a:rPr lang="en-US" dirty="0" smtClean="0"/>
              <a:t>to </a:t>
            </a:r>
            <a:r>
              <a:rPr lang="en-US" dirty="0" smtClean="0"/>
              <a:t>accomplish</a:t>
            </a:r>
            <a:r>
              <a:rPr lang="en-US" dirty="0" smtClean="0"/>
              <a:t> </a:t>
            </a:r>
            <a:r>
              <a:rPr lang="en-US" dirty="0"/>
              <a:t>in the limited time frame. </a:t>
            </a:r>
            <a:endParaRPr lang="en-US" b="0" dirty="0" smtClean="0">
              <a:effectLst/>
            </a:endParaRP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Identify </a:t>
            </a:r>
            <a:r>
              <a:rPr lang="en-US" dirty="0" smtClean="0"/>
              <a:t>the </a:t>
            </a:r>
            <a:r>
              <a:rPr lang="en-US" dirty="0"/>
              <a:t>purpose of the </a:t>
            </a:r>
            <a:r>
              <a:rPr lang="en-US" dirty="0" smtClean="0"/>
              <a:t>prompt. </a:t>
            </a:r>
            <a:r>
              <a:rPr lang="en-US" dirty="0"/>
              <a:t>Limit the scope of the prompt to reflect the skills/outcomes </a:t>
            </a:r>
            <a:r>
              <a:rPr lang="en-US" dirty="0" smtClean="0"/>
              <a:t>to be measured.</a:t>
            </a:r>
            <a:endParaRPr lang="en-US" b="0" dirty="0" smtClean="0">
              <a:effectLst/>
            </a:endParaRP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Clarify </a:t>
            </a:r>
            <a:r>
              <a:rPr lang="en-US" dirty="0" smtClean="0"/>
              <a:t>students’ main task </a:t>
            </a:r>
            <a:endParaRPr lang="en-US" dirty="0" smtClean="0"/>
          </a:p>
          <a:p>
            <a:pPr marL="758825" lvl="1" indent="-306388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prompt format should be considered and how it highlights and emphasizes the main task. </a:t>
            </a: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Match the prompt to what faculty are already doing in their classrooms. </a:t>
            </a:r>
            <a:endParaRPr lang="en-US" b="0" dirty="0" smtClean="0">
              <a:effectLst/>
            </a:endParaRPr>
          </a:p>
          <a:p>
            <a:pPr marL="457200" indent="-457200">
              <a:lnSpc>
                <a:spcPct val="120000"/>
              </a:lnSpc>
            </a:pPr>
            <a:r>
              <a:rPr lang="en-US" dirty="0" smtClean="0"/>
              <a:t>Consider the language </a:t>
            </a:r>
            <a:r>
              <a:rPr lang="en-US" dirty="0" smtClean="0"/>
              <a:t>of the prompt and </a:t>
            </a:r>
            <a:r>
              <a:rPr lang="en-US" dirty="0" smtClean="0"/>
              <a:t>how students might understand it. </a:t>
            </a:r>
          </a:p>
          <a:p>
            <a:pPr marL="758825" lvl="1" indent="-306388">
              <a:lnSpc>
                <a:spcPct val="120000"/>
              </a:lnSpc>
            </a:pPr>
            <a:r>
              <a:rPr lang="en-US" dirty="0" smtClean="0"/>
              <a:t>Language of the prompt should mirror the language of </a:t>
            </a:r>
            <a:r>
              <a:rPr lang="en-US" dirty="0" smtClean="0"/>
              <a:t>course and program</a:t>
            </a:r>
            <a:r>
              <a:rPr lang="en-US" dirty="0" smtClean="0"/>
              <a:t> </a:t>
            </a:r>
            <a:r>
              <a:rPr lang="en-US" dirty="0" smtClean="0"/>
              <a:t>outcomes.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100</TotalTime>
  <Words>537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Franklin Gothic Book</vt:lpstr>
      <vt:lpstr>Wingdings</vt:lpstr>
      <vt:lpstr>Wingdings 2</vt:lpstr>
      <vt:lpstr>Technic</vt:lpstr>
      <vt:lpstr>Diagnostic Essay Feedback Analysis</vt:lpstr>
      <vt:lpstr>Purpose</vt:lpstr>
      <vt:lpstr>Importance of Task Analysis</vt:lpstr>
      <vt:lpstr>Source Material:  The Writing Prompt</vt:lpstr>
      <vt:lpstr>Gathering Evidence To Answer Key Questions</vt:lpstr>
      <vt:lpstr>Method</vt:lpstr>
      <vt:lpstr>Diagnostic Feedback Survey</vt:lpstr>
      <vt:lpstr>Results: Principles for Creating a Diagnostic Prompt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Essay Feedback Analysis</dc:title>
  <dc:creator>Microsoft Office User</dc:creator>
  <cp:lastModifiedBy>Baylynne Vanwagenen</cp:lastModifiedBy>
  <cp:revision>12</cp:revision>
  <dcterms:created xsi:type="dcterms:W3CDTF">2017-03-05T23:57:45Z</dcterms:created>
  <dcterms:modified xsi:type="dcterms:W3CDTF">2017-03-06T23:47:56Z</dcterms:modified>
</cp:coreProperties>
</file>