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2" r:id="rId4"/>
    <p:sldId id="302" r:id="rId5"/>
    <p:sldId id="298" r:id="rId6"/>
    <p:sldId id="275" r:id="rId7"/>
    <p:sldId id="297" r:id="rId8"/>
    <p:sldId id="299" r:id="rId9"/>
    <p:sldId id="295" r:id="rId10"/>
    <p:sldId id="296" r:id="rId11"/>
    <p:sldId id="300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0" autoAdjust="0"/>
    <p:restoredTop sz="75154" autoAdjust="0"/>
  </p:normalViewPr>
  <p:slideViewPr>
    <p:cSldViewPr snapToGrid="0">
      <p:cViewPr varScale="1">
        <p:scale>
          <a:sx n="55" d="100"/>
          <a:sy n="55" d="100"/>
        </p:scale>
        <p:origin x="200" y="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pPr/>
              <a:t>3/8/17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0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6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8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DE3B5DE-687E-4601-9C25-48F7ABE0D7C5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67DE-D084-42AA-B27F-22F6084CB8BB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E027-C2A0-4932-A761-986BAD82B671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42F1-294F-4AFB-8F78-2EF579F09459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A6EB-69F5-4723-B5E3-A6D9E36A957A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9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2ED0-9CAE-481B-8D1D-B242F0282967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AB3F-7B84-45BD-A122-497866A73F4B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E536-1457-4CE4-8497-197239F05587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6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2F65-2726-4707-A7A6-DE21D14E80C5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5564-6B99-4FC4-9CE3-22E750398B2E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3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CD2BEA-7F40-407D-B082-13022E8B2C99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0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A734DBA-6852-4C6A-AB8B-E28C0C52CB53}" type="datetime1">
              <a:rPr lang="en-US" smtClean="0"/>
              <a:pPr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b="0" i="0" u="none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b="0" i="0" u="none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zanzucchi@ucmerced.ed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igitalcommons.usu.edu/usupress_pubs/165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234" y="1422107"/>
            <a:ext cx="11597267" cy="2098226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Developing a Sustainability Communications Laboratory with and for STEM Graduate Students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32" y="3880624"/>
            <a:ext cx="10236819" cy="2051825"/>
          </a:xfrm>
        </p:spPr>
        <p:txBody>
          <a:bodyPr>
            <a:noAutofit/>
          </a:bodyPr>
          <a:lstStyle/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Anne </a:t>
            </a:r>
            <a:r>
              <a:rPr lang="en-US" sz="2800" dirty="0" err="1" smtClean="0"/>
              <a:t>Zanzucchi</a:t>
            </a:r>
            <a:r>
              <a:rPr lang="en-US" sz="2800" dirty="0" smtClean="0"/>
              <a:t>, Interim Director for the Merritt Writing Program &amp; Humanities, World Cultures faculty</a:t>
            </a:r>
          </a:p>
          <a:p>
            <a:pPr algn="l"/>
            <a:r>
              <a:rPr lang="en-US" sz="2800" dirty="0" smtClean="0">
                <a:hlinkClick r:id="rId3"/>
              </a:rPr>
              <a:t>azanzucchi@ucmerced.edu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Assessment as Research, UC Merced(8 March 2017)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188" y="6002673"/>
            <a:ext cx="914401" cy="914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589" y="6459874"/>
            <a:ext cx="1980553" cy="39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Next Steps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Campus presentations, across disciplines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Climate and Sustainability Resource </a:t>
            </a:r>
            <a:r>
              <a:rPr lang="en-US" sz="2800" dirty="0" smtClean="0"/>
              <a:t>Library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Outreach to environmental systems faculty on proposed curriculum, as a one-unit blend with current seminars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02922" y="5046784"/>
            <a:ext cx="478301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Special thanks to Lorenzo Booth and 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Toews</a:t>
            </a:r>
            <a:r>
              <a:rPr lang="en-US" dirty="0" smtClean="0"/>
              <a:t> (Environmental Systems) for their expertise and input on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7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Overview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7224" y="1661725"/>
            <a:ext cx="10950900" cy="3766185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Courier New" pitchFamily="49" charset="0"/>
              <a:buChar char="o"/>
            </a:pPr>
            <a:endParaRPr lang="en-US" sz="3200" dirty="0" smtClean="0"/>
          </a:p>
          <a:p>
            <a:pPr marL="457200" indent="-4572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3200" dirty="0" smtClean="0"/>
              <a:t>Motivations for graduate curriculum with sustainability themes</a:t>
            </a:r>
          </a:p>
          <a:p>
            <a:pPr marL="457200" indent="-4572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3200" dirty="0" smtClean="0"/>
              <a:t>Concepts </a:t>
            </a:r>
            <a:r>
              <a:rPr lang="en-US" sz="3200" dirty="0"/>
              <a:t>and desired outcomes of this </a:t>
            </a:r>
            <a:r>
              <a:rPr lang="en-US" sz="3200" dirty="0" smtClean="0"/>
              <a:t>graduate communication laboratory </a:t>
            </a:r>
            <a:r>
              <a:rPr lang="en-US" sz="3200" dirty="0"/>
              <a:t>design</a:t>
            </a:r>
          </a:p>
          <a:p>
            <a:pPr marL="457200" indent="-457200">
              <a:spcAft>
                <a:spcPts val="1200"/>
              </a:spcAft>
              <a:buFont typeface="Courier New" pitchFamily="49" charset="0"/>
              <a:buChar char="o"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332043"/>
            <a:ext cx="2629785" cy="52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Set goals and outcomes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Develop and implement planning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Evaluate results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Create action plan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System-wide Context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/>
              <a:t> UC Office of the President initiated the Carbon Neutrality project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http://www.ucop.edu/initiatives/carbon-neutrality-initiative.html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Project includes the Climate and Sustainability Resource Library with learning materials related to climate change and sustainability.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http://cserl.ucop.edu/</a:t>
            </a:r>
          </a:p>
        </p:txBody>
      </p:sp>
    </p:spTree>
    <p:extLst>
      <p:ext uri="{BB962C8B-B14F-4D97-AF65-F5344CB8AC3E}">
        <p14:creationId xmlns:p14="http://schemas.microsoft.com/office/powerpoint/2010/main" val="6818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Start with the Beginning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644" y="2361794"/>
            <a:ext cx="6721019" cy="3766185"/>
          </a:xfrm>
        </p:spPr>
        <p:txBody>
          <a:bodyPr>
            <a:noAutofit/>
          </a:bodyPr>
          <a:lstStyle/>
          <a:p>
            <a:pPr marL="512763" indent="-5127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Academic Planning Activities</a:t>
            </a:r>
          </a:p>
          <a:p>
            <a:pPr marL="0" indent="-512763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Cross-disciplinary retreat</a:t>
            </a:r>
          </a:p>
          <a:p>
            <a:pPr marL="0" indent="-512763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Mission statement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   Sustainability </a:t>
            </a:r>
            <a:r>
              <a:rPr lang="en-US" sz="3200" dirty="0"/>
              <a:t>l</a:t>
            </a:r>
            <a:r>
              <a:rPr lang="en-US" sz="3200" dirty="0" smtClean="0"/>
              <a:t>earning </a:t>
            </a:r>
            <a:r>
              <a:rPr lang="en-US" sz="3200" dirty="0"/>
              <a:t>o</a:t>
            </a:r>
            <a:r>
              <a:rPr lang="en-US" sz="3200" dirty="0" smtClean="0"/>
              <a:t>utcomes</a:t>
            </a:r>
            <a:endParaRPr lang="en-US" sz="3200" b="1" dirty="0" smtClean="0"/>
          </a:p>
          <a:p>
            <a:pPr marL="512763" indent="-512763">
              <a:spcAft>
                <a:spcPts val="1800"/>
              </a:spcAft>
              <a:buNone/>
            </a:pPr>
            <a:r>
              <a:rPr lang="en-US" sz="3200" dirty="0" smtClean="0"/>
              <a:t>*</a:t>
            </a:r>
            <a:r>
              <a:rPr lang="en-US" i="1" dirty="0" smtClean="0"/>
              <a:t>Themes and cross-disciplinary imagination can drive inclusive, comprehensive academic planning</a:t>
            </a:r>
            <a:r>
              <a:rPr lang="en-US" sz="3200" dirty="0" smtClean="0"/>
              <a:t>*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121" y="6332043"/>
            <a:ext cx="2629785" cy="525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663" y="1803118"/>
            <a:ext cx="5081397" cy="338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Set goals and </a:t>
            </a:r>
            <a:r>
              <a:rPr lang="en-US" sz="4800" dirty="0" smtClean="0"/>
              <a:t>outcomes: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Shared Concepts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473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What </a:t>
            </a:r>
            <a:r>
              <a:rPr lang="en-US" sz="4200" dirty="0"/>
              <a:t>is sustainability (in </a:t>
            </a:r>
            <a:r>
              <a:rPr lang="en-US" sz="4200" dirty="0" smtClean="0"/>
              <a:t>campus teaching </a:t>
            </a:r>
            <a:r>
              <a:rPr lang="en-US" sz="4200" dirty="0"/>
              <a:t>and research)? </a:t>
            </a:r>
            <a:r>
              <a:rPr lang="en-US" sz="4200" dirty="0" smtClean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education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social </a:t>
            </a:r>
            <a:r>
              <a:rPr lang="en-US" sz="3200" dirty="0"/>
              <a:t>justice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culture</a:t>
            </a:r>
            <a:endParaRPr lang="en-US" sz="3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efficiency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resource </a:t>
            </a:r>
            <a:r>
              <a:rPr lang="en-US" sz="3200" dirty="0"/>
              <a:t>management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closed </a:t>
            </a:r>
            <a:r>
              <a:rPr lang="en-US" sz="3200" dirty="0"/>
              <a:t>loops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dynamic </a:t>
            </a:r>
            <a:r>
              <a:rPr lang="en-US" sz="3200" dirty="0"/>
              <a:t>system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 smtClean="0"/>
              <a:t>action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This collaborative process for developing criteria is based on Bob Broad’s </a:t>
            </a:r>
            <a:r>
              <a:rPr lang="en-US" i="1" dirty="0" smtClean="0"/>
              <a:t>Organic Writing Assessment: Dynamic Criteria in Action</a:t>
            </a:r>
            <a:r>
              <a:rPr lang="en-US" dirty="0"/>
              <a:t> </a:t>
            </a:r>
            <a:r>
              <a:rPr lang="en-US" dirty="0" smtClean="0"/>
              <a:t>(2009). The open </a:t>
            </a:r>
            <a:r>
              <a:rPr lang="en-US" dirty="0"/>
              <a:t>access copy is at </a:t>
            </a:r>
            <a:r>
              <a:rPr lang="en-US" dirty="0">
                <a:hlinkClick r:id="rId3"/>
              </a:rPr>
              <a:t>http://digitalcommons.usu.edu/usupress_pubs/165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17750" y="3059857"/>
            <a:ext cx="4070648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Sustainability involves informed action, reflecting, and contributing toward dynamic systems.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34109"/>
            <a:ext cx="10772775" cy="79130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Set goals and </a:t>
            </a:r>
            <a:r>
              <a:rPr lang="en-US" sz="3600" dirty="0" smtClean="0"/>
              <a:t>outcomes:</a:t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What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should our students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know and be able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do?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57" y="1125415"/>
            <a:ext cx="11306908" cy="553915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1. Know where food, water, and energy come from, and where waste goes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2. Understand waste streams and means of repurposing or reducing them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3. Elaborate the cultural and historical dimensions within dynamic (eco)systems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4. Apply appropriate quantitative and qualitative reasoning to the analysis of complex systems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5. Engage in research, learning, and service experiences involving sustainable practices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6. Contribute to creative expression and civic engagement about sustainability (and its limits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7. Describe drivers, consequences and solutions regarding environmental change from local to global scales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8. Take ethical action as responsible world citizens.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20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14825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944" y="0"/>
            <a:ext cx="3624365" cy="291531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Curriculum Development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003" y="6437001"/>
            <a:ext cx="2104997" cy="420999"/>
          </a:xfrm>
          <a:prstGeom prst="rect">
            <a:avLst/>
          </a:prstGeom>
        </p:spPr>
      </p:pic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4629742" y="756397"/>
            <a:ext cx="6660009" cy="5005744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Modules include:</a:t>
            </a:r>
          </a:p>
          <a:p>
            <a:pPr lvl="0"/>
            <a:endParaRPr lang="en-US" sz="3200" dirty="0" smtClean="0"/>
          </a:p>
          <a:p>
            <a:pPr lvl="0">
              <a:buFont typeface="Courier New" pitchFamily="49" charset="0"/>
              <a:buChar char="o"/>
            </a:pPr>
            <a:r>
              <a:rPr lang="en-US" sz="3200" dirty="0" smtClean="0"/>
              <a:t> Proposing and Marketing Scientific Projects: </a:t>
            </a:r>
            <a:r>
              <a:rPr lang="en-US" i="1" dirty="0" smtClean="0"/>
              <a:t>How are scientific concepts accepted?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sz="3200" dirty="0" smtClean="0"/>
              <a:t> Sustainability Research Stories: </a:t>
            </a:r>
            <a:r>
              <a:rPr lang="en-US" i="1" dirty="0" smtClean="0"/>
              <a:t>Identify sustainability themes in our current research</a:t>
            </a:r>
          </a:p>
          <a:p>
            <a:pPr lvl="0">
              <a:buFont typeface="Courier New" pitchFamily="49" charset="0"/>
              <a:buChar char="o"/>
            </a:pPr>
            <a:r>
              <a:rPr lang="en-US" sz="3200" dirty="0" smtClean="0"/>
              <a:t> Project(s) development: </a:t>
            </a:r>
            <a:r>
              <a:rPr lang="en-US" i="1" dirty="0" smtClean="0"/>
              <a:t>Create a short genre project suited for social context and topic</a:t>
            </a:r>
          </a:p>
          <a:p>
            <a:pPr lvl="0">
              <a:buFont typeface="Courier New" pitchFamily="49" charset="0"/>
              <a:buChar char="o"/>
            </a:pPr>
            <a:endParaRPr lang="en-US" sz="32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Aft>
                <a:spcPts val="3000"/>
              </a:spcAft>
              <a:buNone/>
            </a:pP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15" y="2943922"/>
            <a:ext cx="3375103" cy="253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Intersections: A Writing Studies Perspective 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Sustainability could be viewed as available formats and conventions for expression, </a:t>
            </a:r>
            <a:r>
              <a:rPr lang="en-US" sz="3200" dirty="0" smtClean="0"/>
              <a:t>with flexibility </a:t>
            </a:r>
            <a:r>
              <a:rPr lang="en-US" sz="3200" dirty="0"/>
              <a:t>and </a:t>
            </a:r>
            <a:r>
              <a:rPr lang="en-US" sz="3200" dirty="0" smtClean="0"/>
              <a:t>constraints</a:t>
            </a:r>
            <a:r>
              <a:rPr lang="en-US" sz="2800" baseline="30000" dirty="0" smtClean="0"/>
              <a:t>1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High-impact rhetoric is a social activity, with both contemporary and historical resonances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/>
              <a:t>Genres are neither bedrock nor </a:t>
            </a:r>
            <a:r>
              <a:rPr lang="en-US" sz="3200" dirty="0" smtClean="0"/>
              <a:t>sand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7224" y="5908431"/>
            <a:ext cx="10368330" cy="874866"/>
          </a:xfrm>
        </p:spPr>
        <p:txBody>
          <a:bodyPr/>
          <a:lstStyle/>
          <a:p>
            <a:r>
              <a:rPr lang="en-US" sz="1800" cap="none" dirty="0"/>
              <a:t>F</a:t>
            </a:r>
            <a:r>
              <a:rPr lang="en-US" sz="1800" cap="none" dirty="0" smtClean="0"/>
              <a:t>or example </a:t>
            </a:r>
            <a:r>
              <a:rPr lang="en-US" sz="1800" cap="none" dirty="0" err="1" smtClean="0"/>
              <a:t>Risa</a:t>
            </a:r>
            <a:r>
              <a:rPr lang="en-US" sz="1800" cap="none" dirty="0" smtClean="0"/>
              <a:t> </a:t>
            </a:r>
            <a:r>
              <a:rPr lang="en-US" sz="1800" cap="none" dirty="0" err="1" smtClean="0"/>
              <a:t>Applegarth’s</a:t>
            </a:r>
            <a:r>
              <a:rPr lang="en-US" sz="1800" cap="none" dirty="0" smtClean="0"/>
              <a:t> “Rhetorical Scarcity: </a:t>
            </a:r>
            <a:r>
              <a:rPr lang="en-US" sz="1800" cap="none" dirty="0" err="1" smtClean="0"/>
              <a:t>Spacial</a:t>
            </a:r>
            <a:r>
              <a:rPr lang="en-US" sz="1800" cap="none" dirty="0" smtClean="0"/>
              <a:t> and Economic Inflections on Genre Change” from College Composition and Communication. 63.3: Feb 2012.</a:t>
            </a:r>
            <a:endParaRPr lang="en-US" sz="1800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ightning Talks – Success for All Students Revising General Education, A Collaborative Process&amp;quot;&quot;/&gt;&lt;property id=&quot;20307&quot; value=&quot;257&quot;/&gt;&lt;/object&gt;&lt;object type=&quot;3&quot; unique_id=&quot;10004&quot;&gt;&lt;property id=&quot;20148&quot; value=&quot;5&quot;/&gt;&lt;property id=&quot;20300&quot; value=&quot;Slide 2 - &amp;quot;GE Revision, Motivation and Purpose&amp;quot;&quot;/&gt;&lt;property id=&quot;20307&quot; value=&quot;262&quot;/&gt;&lt;/object&gt;&lt;object type=&quot;3&quot; unique_id=&quot;10020&quot;&gt;&lt;property id=&quot;20148&quot; value=&quot;5&quot;/&gt;&lt;property id=&quot;20300&quot; value=&quot;Slide 3 - &amp;quot;GE as Signature Campus Experience:  Collaborative Contexts&amp;quot;&quot;/&gt;&lt;property id=&quot;20307&quot; value=&quot;275&quot;/&gt;&lt;/object&gt;&lt;object type=&quot;3&quot; unique_id=&quot;10052&quot;&gt;&lt;property id=&quot;20148&quot; value=&quot;5&quot;/&gt;&lt;property id=&quot;20300&quot; value=&quot;Slide 5 - &amp;quot;Broader Considerations&amp;quot;&quot;/&gt;&lt;property id=&quot;20307&quot; value=&quot;295&quot;/&gt;&lt;/object&gt;&lt;object type=&quot;3&quot; unique_id=&quot;10390&quot;&gt;&lt;property id=&quot;20148&quot; value=&quot;5&quot;/&gt;&lt;property id=&quot;20300&quot; value=&quot;Slide 6 - &amp;quot;Benefits of this Planning Approach&amp;quot;&quot;/&gt;&lt;property id=&quot;20307&quot; value=&quot;296&quot;/&gt;&lt;/object&gt;&lt;object type=&quot;3&quot; unique_id=&quot;10445&quot;&gt;&lt;property id=&quot;20148&quot; value=&quot;5&quot;/&gt;&lt;property id=&quot;20300&quot; value=&quot;Slide 4 - &amp;quot;GE Implementation Plan&amp;quot;&quot;/&gt;&lt;property id=&quot;20307&quot; value=&quot;297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505</Words>
  <Application>Microsoft Macintosh PowerPoint</Application>
  <PresentationFormat>Widescreen</PresentationFormat>
  <Paragraphs>77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Century Gothic</vt:lpstr>
      <vt:lpstr>Courier New</vt:lpstr>
      <vt:lpstr>Wingdings</vt:lpstr>
      <vt:lpstr>Metropolitan</vt:lpstr>
      <vt:lpstr>Developing a Sustainability Communications Laboratory with and for STEM Graduate Students</vt:lpstr>
      <vt:lpstr>Overview</vt:lpstr>
      <vt:lpstr>Assessment Stages</vt:lpstr>
      <vt:lpstr>System-wide Context</vt:lpstr>
      <vt:lpstr>Start with the Beginning</vt:lpstr>
      <vt:lpstr>Set goals and outcomes: Shared Concepts</vt:lpstr>
      <vt:lpstr>Set goals and outcomes: What should our students know and be able to do?</vt:lpstr>
      <vt:lpstr>Curriculum Development</vt:lpstr>
      <vt:lpstr>Intersections: A Writing Studies Perspective </vt:lpstr>
      <vt:lpstr>Next Steps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2016-03-13T21:37:55Z</dcterms:created>
  <dcterms:modified xsi:type="dcterms:W3CDTF">2017-03-08T15:30:34Z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