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0" r:id="rId2"/>
    <p:sldId id="281" r:id="rId3"/>
    <p:sldId id="275" r:id="rId4"/>
    <p:sldId id="277" r:id="rId5"/>
    <p:sldId id="282" r:id="rId6"/>
    <p:sldId id="280" r:id="rId7"/>
    <p:sldId id="283" r:id="rId8"/>
    <p:sldId id="286" r:id="rId9"/>
    <p:sldId id="278" r:id="rId10"/>
    <p:sldId id="285" r:id="rId11"/>
    <p:sldId id="264" r:id="rId12"/>
    <p:sldId id="273" r:id="rId13"/>
    <p:sldId id="284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EBEB"/>
    <a:srgbClr val="FFFFFF"/>
    <a:srgbClr val="E0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9"/>
    <p:restoredTop sz="77473" autoAdjust="0"/>
  </p:normalViewPr>
  <p:slideViewPr>
    <p:cSldViewPr snapToGrid="0" snapToObjects="1">
      <p:cViewPr>
        <p:scale>
          <a:sx n="70" d="100"/>
          <a:sy n="70" d="100"/>
        </p:scale>
        <p:origin x="132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A500C-D78D-5446-968B-1C36B0EB10BD}" type="doc">
      <dgm:prSet loTypeId="urn:microsoft.com/office/officeart/2005/8/layout/venn2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84BB210-1925-5A40-BD8C-8779730EE930}">
      <dgm:prSet phldrT="[Text]" custT="1"/>
      <dgm:spPr/>
      <dgm:t>
        <a:bodyPr/>
        <a:lstStyle/>
        <a:p>
          <a:r>
            <a:rPr lang="en-US" sz="2400" b="1" dirty="0" smtClean="0"/>
            <a:t>Student Motivation</a:t>
          </a:r>
          <a:endParaRPr lang="en-US" sz="2400" b="1" dirty="0"/>
        </a:p>
      </dgm:t>
    </dgm:pt>
    <dgm:pt modelId="{E82F7169-6F3C-4748-8F93-B70E8C4EC793}" type="parTrans" cxnId="{524F0AA0-0BA7-554C-B136-0BA32E9B4CFC}">
      <dgm:prSet/>
      <dgm:spPr/>
      <dgm:t>
        <a:bodyPr/>
        <a:lstStyle/>
        <a:p>
          <a:endParaRPr lang="en-US"/>
        </a:p>
      </dgm:t>
    </dgm:pt>
    <dgm:pt modelId="{6B04DE9D-FB8D-8646-8A23-8AD94E1BE5C6}" type="sibTrans" cxnId="{524F0AA0-0BA7-554C-B136-0BA32E9B4CFC}">
      <dgm:prSet/>
      <dgm:spPr/>
      <dgm:t>
        <a:bodyPr/>
        <a:lstStyle/>
        <a:p>
          <a:endParaRPr lang="en-US"/>
        </a:p>
      </dgm:t>
    </dgm:pt>
    <dgm:pt modelId="{2320871B-9621-544B-B7B9-4AE75B160F8B}">
      <dgm:prSet phldrT="[Text]" custT="1"/>
      <dgm:spPr/>
      <dgm:t>
        <a:bodyPr/>
        <a:lstStyle/>
        <a:p>
          <a:r>
            <a:rPr lang="en-US" sz="2400" b="1" dirty="0" smtClean="0"/>
            <a:t>Basic Psychological Needs</a:t>
          </a:r>
          <a:endParaRPr lang="en-US" sz="2400" b="1" dirty="0"/>
        </a:p>
      </dgm:t>
    </dgm:pt>
    <dgm:pt modelId="{2B51C108-31D9-7043-8162-340835BB54EA}" type="parTrans" cxnId="{72AA90E9-AA4E-374A-9412-3506948BD7CB}">
      <dgm:prSet/>
      <dgm:spPr/>
      <dgm:t>
        <a:bodyPr/>
        <a:lstStyle/>
        <a:p>
          <a:endParaRPr lang="en-US"/>
        </a:p>
      </dgm:t>
    </dgm:pt>
    <dgm:pt modelId="{B4E23BD3-FD2F-9A4D-9350-4B9BE26EBC47}" type="sibTrans" cxnId="{72AA90E9-AA4E-374A-9412-3506948BD7CB}">
      <dgm:prSet/>
      <dgm:spPr/>
      <dgm:t>
        <a:bodyPr/>
        <a:lstStyle/>
        <a:p>
          <a:endParaRPr lang="en-US"/>
        </a:p>
      </dgm:t>
    </dgm:pt>
    <dgm:pt modelId="{5D475D7B-AD2A-3B43-AF11-93F33AD608D5}">
      <dgm:prSet phldrT="[Text]" custT="1"/>
      <dgm:spPr/>
      <dgm:t>
        <a:bodyPr/>
        <a:lstStyle/>
        <a:p>
          <a:r>
            <a:rPr lang="en-US" sz="2400" b="1" dirty="0" smtClean="0"/>
            <a:t>Student Approach to Learning</a:t>
          </a:r>
          <a:endParaRPr lang="en-US" sz="2400" b="1" dirty="0"/>
        </a:p>
      </dgm:t>
    </dgm:pt>
    <dgm:pt modelId="{8069984B-F8AD-0740-9B2C-0F94E61B7B55}" type="parTrans" cxnId="{FA403DAC-5B2B-8440-90B8-42957D0BBCB3}">
      <dgm:prSet/>
      <dgm:spPr/>
      <dgm:t>
        <a:bodyPr/>
        <a:lstStyle/>
        <a:p>
          <a:endParaRPr lang="en-US"/>
        </a:p>
      </dgm:t>
    </dgm:pt>
    <dgm:pt modelId="{CEF757DF-E50E-5544-9D91-EC7B1643D28D}" type="sibTrans" cxnId="{FA403DAC-5B2B-8440-90B8-42957D0BBCB3}">
      <dgm:prSet/>
      <dgm:spPr/>
      <dgm:t>
        <a:bodyPr/>
        <a:lstStyle/>
        <a:p>
          <a:endParaRPr lang="en-US"/>
        </a:p>
      </dgm:t>
    </dgm:pt>
    <dgm:pt modelId="{362F1173-D68E-864D-B326-C4816BBBAC54}">
      <dgm:prSet phldrT="[Text]" custT="1"/>
      <dgm:spPr/>
      <dgm:t>
        <a:bodyPr/>
        <a:lstStyle/>
        <a:p>
          <a:r>
            <a:rPr lang="en-US" sz="2400" b="1" dirty="0" smtClean="0"/>
            <a:t>Teaching Method / Pedagogy</a:t>
          </a:r>
          <a:endParaRPr lang="en-US" sz="2400" b="1" dirty="0"/>
        </a:p>
      </dgm:t>
    </dgm:pt>
    <dgm:pt modelId="{0DD4E3DC-59E1-B143-AAD8-DDB26B538DA9}" type="parTrans" cxnId="{9B885829-AD0D-A448-B9F7-0EA2AEF023D4}">
      <dgm:prSet/>
      <dgm:spPr/>
      <dgm:t>
        <a:bodyPr/>
        <a:lstStyle/>
        <a:p>
          <a:endParaRPr lang="en-US"/>
        </a:p>
      </dgm:t>
    </dgm:pt>
    <dgm:pt modelId="{9871B13B-8936-714C-B699-3BEA57DC0F79}" type="sibTrans" cxnId="{9B885829-AD0D-A448-B9F7-0EA2AEF023D4}">
      <dgm:prSet/>
      <dgm:spPr/>
      <dgm:t>
        <a:bodyPr/>
        <a:lstStyle/>
        <a:p>
          <a:endParaRPr lang="en-US"/>
        </a:p>
      </dgm:t>
    </dgm:pt>
    <dgm:pt modelId="{87E4DC68-FA7E-F944-8705-16422682552A}">
      <dgm:prSet custT="1"/>
      <dgm:spPr/>
      <dgm:t>
        <a:bodyPr/>
        <a:lstStyle/>
        <a:p>
          <a:r>
            <a:rPr lang="en-US" sz="2400" b="1" dirty="0" smtClean="0"/>
            <a:t>Physical Learning Space</a:t>
          </a:r>
          <a:endParaRPr lang="en-US" sz="2400" b="1" dirty="0"/>
        </a:p>
      </dgm:t>
    </dgm:pt>
    <dgm:pt modelId="{2F330C10-4702-5346-869D-5ACE36E6FFF5}" type="parTrans" cxnId="{6A33C5E4-0161-8A45-9728-9872B56FAD2F}">
      <dgm:prSet/>
      <dgm:spPr/>
      <dgm:t>
        <a:bodyPr/>
        <a:lstStyle/>
        <a:p>
          <a:endParaRPr lang="en-US"/>
        </a:p>
      </dgm:t>
    </dgm:pt>
    <dgm:pt modelId="{D4DFB3BA-2C45-424A-824C-BD00EE6DD913}" type="sibTrans" cxnId="{6A33C5E4-0161-8A45-9728-9872B56FAD2F}">
      <dgm:prSet/>
      <dgm:spPr/>
      <dgm:t>
        <a:bodyPr/>
        <a:lstStyle/>
        <a:p>
          <a:endParaRPr lang="en-US"/>
        </a:p>
      </dgm:t>
    </dgm:pt>
    <dgm:pt modelId="{ABBB4253-E2CA-9D44-B089-07DEDA543085}" type="pres">
      <dgm:prSet presAssocID="{3F6A500C-D78D-5446-968B-1C36B0EB10B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842B95-F8B7-0A46-B0A5-06862BB63165}" type="pres">
      <dgm:prSet presAssocID="{3F6A500C-D78D-5446-968B-1C36B0EB10BD}" presName="comp1" presStyleCnt="0"/>
      <dgm:spPr/>
    </dgm:pt>
    <dgm:pt modelId="{7C76ADE8-3784-CE45-99B1-6F003F4AD310}" type="pres">
      <dgm:prSet presAssocID="{3F6A500C-D78D-5446-968B-1C36B0EB10BD}" presName="circle1" presStyleLbl="node1" presStyleIdx="0" presStyleCnt="5"/>
      <dgm:spPr/>
      <dgm:t>
        <a:bodyPr/>
        <a:lstStyle/>
        <a:p>
          <a:endParaRPr lang="en-US"/>
        </a:p>
      </dgm:t>
    </dgm:pt>
    <dgm:pt modelId="{C15EF75E-195E-164F-ACF9-E4ACCA5590A3}" type="pres">
      <dgm:prSet presAssocID="{3F6A500C-D78D-5446-968B-1C36B0EB10BD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000BE-43D8-B64A-8112-5FB67C0F7FC0}" type="pres">
      <dgm:prSet presAssocID="{3F6A500C-D78D-5446-968B-1C36B0EB10BD}" presName="comp2" presStyleCnt="0"/>
      <dgm:spPr/>
    </dgm:pt>
    <dgm:pt modelId="{C3B551F7-5D1A-BB4B-BD63-1DF944060F63}" type="pres">
      <dgm:prSet presAssocID="{3F6A500C-D78D-5446-968B-1C36B0EB10BD}" presName="circle2" presStyleLbl="node1" presStyleIdx="1" presStyleCnt="5"/>
      <dgm:spPr/>
      <dgm:t>
        <a:bodyPr/>
        <a:lstStyle/>
        <a:p>
          <a:endParaRPr lang="en-US"/>
        </a:p>
      </dgm:t>
    </dgm:pt>
    <dgm:pt modelId="{8128709A-2FA4-814E-B7B9-FFDCF3519C7A}" type="pres">
      <dgm:prSet presAssocID="{3F6A500C-D78D-5446-968B-1C36B0EB10BD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5E22-44D9-7849-9D27-595B1696D13C}" type="pres">
      <dgm:prSet presAssocID="{3F6A500C-D78D-5446-968B-1C36B0EB10BD}" presName="comp3" presStyleCnt="0"/>
      <dgm:spPr/>
    </dgm:pt>
    <dgm:pt modelId="{442E7B49-A479-2F4D-A10B-25AB8BA66832}" type="pres">
      <dgm:prSet presAssocID="{3F6A500C-D78D-5446-968B-1C36B0EB10BD}" presName="circle3" presStyleLbl="node1" presStyleIdx="2" presStyleCnt="5"/>
      <dgm:spPr/>
      <dgm:t>
        <a:bodyPr/>
        <a:lstStyle/>
        <a:p>
          <a:endParaRPr lang="en-US"/>
        </a:p>
      </dgm:t>
    </dgm:pt>
    <dgm:pt modelId="{A0B44CA9-884D-E140-9636-B9D7C9045278}" type="pres">
      <dgm:prSet presAssocID="{3F6A500C-D78D-5446-968B-1C36B0EB10BD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29030-A579-954D-A0B4-6805170A9352}" type="pres">
      <dgm:prSet presAssocID="{3F6A500C-D78D-5446-968B-1C36B0EB10BD}" presName="comp4" presStyleCnt="0"/>
      <dgm:spPr/>
    </dgm:pt>
    <dgm:pt modelId="{D7E28449-581E-0D4F-A439-621B205BA109}" type="pres">
      <dgm:prSet presAssocID="{3F6A500C-D78D-5446-968B-1C36B0EB10BD}" presName="circle4" presStyleLbl="node1" presStyleIdx="3" presStyleCnt="5" custScaleY="90659"/>
      <dgm:spPr/>
      <dgm:t>
        <a:bodyPr/>
        <a:lstStyle/>
        <a:p>
          <a:endParaRPr lang="en-US"/>
        </a:p>
      </dgm:t>
    </dgm:pt>
    <dgm:pt modelId="{05065980-3F64-304D-A39A-C2394018A06B}" type="pres">
      <dgm:prSet presAssocID="{3F6A500C-D78D-5446-968B-1C36B0EB10BD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D420E-48F0-5141-990F-6A10C8C79A67}" type="pres">
      <dgm:prSet presAssocID="{3F6A500C-D78D-5446-968B-1C36B0EB10BD}" presName="comp5" presStyleCnt="0"/>
      <dgm:spPr/>
    </dgm:pt>
    <dgm:pt modelId="{87B9E0B9-E6D4-C843-B99F-9909FC312D64}" type="pres">
      <dgm:prSet presAssocID="{3F6A500C-D78D-5446-968B-1C36B0EB10BD}" presName="circle5" presStyleLbl="node1" presStyleIdx="4" presStyleCnt="5" custScaleY="70190"/>
      <dgm:spPr/>
      <dgm:t>
        <a:bodyPr/>
        <a:lstStyle/>
        <a:p>
          <a:endParaRPr lang="en-US"/>
        </a:p>
      </dgm:t>
    </dgm:pt>
    <dgm:pt modelId="{94F3C6A7-72FB-1548-90E9-37B743DEDA47}" type="pres">
      <dgm:prSet presAssocID="{3F6A500C-D78D-5446-968B-1C36B0EB10BD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89593-3AB0-E942-B8C7-EC1C26923DC4}" type="presOf" srcId="{E84BB210-1925-5A40-BD8C-8779730EE930}" destId="{D7E28449-581E-0D4F-A439-621B205BA109}" srcOrd="0" destOrd="0" presId="urn:microsoft.com/office/officeart/2005/8/layout/venn2"/>
    <dgm:cxn modelId="{288D79D9-C8FE-194C-9A33-19AADCBD73F4}" type="presOf" srcId="{362F1173-D68E-864D-B326-C4816BBBAC54}" destId="{8128709A-2FA4-814E-B7B9-FFDCF3519C7A}" srcOrd="1" destOrd="0" presId="urn:microsoft.com/office/officeart/2005/8/layout/venn2"/>
    <dgm:cxn modelId="{6A33C5E4-0161-8A45-9728-9872B56FAD2F}" srcId="{3F6A500C-D78D-5446-968B-1C36B0EB10BD}" destId="{87E4DC68-FA7E-F944-8705-16422682552A}" srcOrd="0" destOrd="0" parTransId="{2F330C10-4702-5346-869D-5ACE36E6FFF5}" sibTransId="{D4DFB3BA-2C45-424A-824C-BD00EE6DD913}"/>
    <dgm:cxn modelId="{3CC0375A-AD47-E14A-A580-7D26DA09C5E2}" type="presOf" srcId="{2320871B-9621-544B-B7B9-4AE75B160F8B}" destId="{A0B44CA9-884D-E140-9636-B9D7C9045278}" srcOrd="1" destOrd="0" presId="urn:microsoft.com/office/officeart/2005/8/layout/venn2"/>
    <dgm:cxn modelId="{EECF6C38-FB86-AE4C-970F-EEFE67BFCC13}" type="presOf" srcId="{E84BB210-1925-5A40-BD8C-8779730EE930}" destId="{05065980-3F64-304D-A39A-C2394018A06B}" srcOrd="1" destOrd="0" presId="urn:microsoft.com/office/officeart/2005/8/layout/venn2"/>
    <dgm:cxn modelId="{123B955A-FA92-1746-BDC8-E5C5557545AD}" type="presOf" srcId="{5D475D7B-AD2A-3B43-AF11-93F33AD608D5}" destId="{94F3C6A7-72FB-1548-90E9-37B743DEDA47}" srcOrd="1" destOrd="0" presId="urn:microsoft.com/office/officeart/2005/8/layout/venn2"/>
    <dgm:cxn modelId="{72AA90E9-AA4E-374A-9412-3506948BD7CB}" srcId="{3F6A500C-D78D-5446-968B-1C36B0EB10BD}" destId="{2320871B-9621-544B-B7B9-4AE75B160F8B}" srcOrd="2" destOrd="0" parTransId="{2B51C108-31D9-7043-8162-340835BB54EA}" sibTransId="{B4E23BD3-FD2F-9A4D-9350-4B9BE26EBC47}"/>
    <dgm:cxn modelId="{524F0AA0-0BA7-554C-B136-0BA32E9B4CFC}" srcId="{3F6A500C-D78D-5446-968B-1C36B0EB10BD}" destId="{E84BB210-1925-5A40-BD8C-8779730EE930}" srcOrd="3" destOrd="0" parTransId="{E82F7169-6F3C-4748-8F93-B70E8C4EC793}" sibTransId="{6B04DE9D-FB8D-8646-8A23-8AD94E1BE5C6}"/>
    <dgm:cxn modelId="{24A810DE-124F-DE47-A005-44EDD81A115E}" type="presOf" srcId="{87E4DC68-FA7E-F944-8705-16422682552A}" destId="{C15EF75E-195E-164F-ACF9-E4ACCA5590A3}" srcOrd="1" destOrd="0" presId="urn:microsoft.com/office/officeart/2005/8/layout/venn2"/>
    <dgm:cxn modelId="{0C29B8ED-2A54-494B-B385-606659C6A753}" type="presOf" srcId="{362F1173-D68E-864D-B326-C4816BBBAC54}" destId="{C3B551F7-5D1A-BB4B-BD63-1DF944060F63}" srcOrd="0" destOrd="0" presId="urn:microsoft.com/office/officeart/2005/8/layout/venn2"/>
    <dgm:cxn modelId="{D20634C0-C287-584B-AFC1-B92F08AEF237}" type="presOf" srcId="{2320871B-9621-544B-B7B9-4AE75B160F8B}" destId="{442E7B49-A479-2F4D-A10B-25AB8BA66832}" srcOrd="0" destOrd="0" presId="urn:microsoft.com/office/officeart/2005/8/layout/venn2"/>
    <dgm:cxn modelId="{99EC9989-570D-AF45-A4ED-2CDB3C8D8C51}" type="presOf" srcId="{3F6A500C-D78D-5446-968B-1C36B0EB10BD}" destId="{ABBB4253-E2CA-9D44-B089-07DEDA543085}" srcOrd="0" destOrd="0" presId="urn:microsoft.com/office/officeart/2005/8/layout/venn2"/>
    <dgm:cxn modelId="{FA403DAC-5B2B-8440-90B8-42957D0BBCB3}" srcId="{3F6A500C-D78D-5446-968B-1C36B0EB10BD}" destId="{5D475D7B-AD2A-3B43-AF11-93F33AD608D5}" srcOrd="4" destOrd="0" parTransId="{8069984B-F8AD-0740-9B2C-0F94E61B7B55}" sibTransId="{CEF757DF-E50E-5544-9D91-EC7B1643D28D}"/>
    <dgm:cxn modelId="{9B885829-AD0D-A448-B9F7-0EA2AEF023D4}" srcId="{3F6A500C-D78D-5446-968B-1C36B0EB10BD}" destId="{362F1173-D68E-864D-B326-C4816BBBAC54}" srcOrd="1" destOrd="0" parTransId="{0DD4E3DC-59E1-B143-AAD8-DDB26B538DA9}" sibTransId="{9871B13B-8936-714C-B699-3BEA57DC0F79}"/>
    <dgm:cxn modelId="{3D1DB19D-C398-7543-A596-2AE46A97CE9E}" type="presOf" srcId="{5D475D7B-AD2A-3B43-AF11-93F33AD608D5}" destId="{87B9E0B9-E6D4-C843-B99F-9909FC312D64}" srcOrd="0" destOrd="0" presId="urn:microsoft.com/office/officeart/2005/8/layout/venn2"/>
    <dgm:cxn modelId="{5F954327-029A-2C48-B2EC-1F1358906853}" type="presOf" srcId="{87E4DC68-FA7E-F944-8705-16422682552A}" destId="{7C76ADE8-3784-CE45-99B1-6F003F4AD310}" srcOrd="0" destOrd="0" presId="urn:microsoft.com/office/officeart/2005/8/layout/venn2"/>
    <dgm:cxn modelId="{06A9083A-1AA9-C746-BDF4-66D30086BFE5}" type="presParOf" srcId="{ABBB4253-E2CA-9D44-B089-07DEDA543085}" destId="{E3842B95-F8B7-0A46-B0A5-06862BB63165}" srcOrd="0" destOrd="0" presId="urn:microsoft.com/office/officeart/2005/8/layout/venn2"/>
    <dgm:cxn modelId="{0C15018E-A5C4-7D4C-BDF9-D82564986979}" type="presParOf" srcId="{E3842B95-F8B7-0A46-B0A5-06862BB63165}" destId="{7C76ADE8-3784-CE45-99B1-6F003F4AD310}" srcOrd="0" destOrd="0" presId="urn:microsoft.com/office/officeart/2005/8/layout/venn2"/>
    <dgm:cxn modelId="{11BC4438-36FE-5C48-82C4-633140DFF970}" type="presParOf" srcId="{E3842B95-F8B7-0A46-B0A5-06862BB63165}" destId="{C15EF75E-195E-164F-ACF9-E4ACCA5590A3}" srcOrd="1" destOrd="0" presId="urn:microsoft.com/office/officeart/2005/8/layout/venn2"/>
    <dgm:cxn modelId="{F169E85C-D97E-B34A-BB66-99D861CCBF83}" type="presParOf" srcId="{ABBB4253-E2CA-9D44-B089-07DEDA543085}" destId="{EEB000BE-43D8-B64A-8112-5FB67C0F7FC0}" srcOrd="1" destOrd="0" presId="urn:microsoft.com/office/officeart/2005/8/layout/venn2"/>
    <dgm:cxn modelId="{A96FC0FE-917F-9243-98B3-A322B2C57D28}" type="presParOf" srcId="{EEB000BE-43D8-B64A-8112-5FB67C0F7FC0}" destId="{C3B551F7-5D1A-BB4B-BD63-1DF944060F63}" srcOrd="0" destOrd="0" presId="urn:microsoft.com/office/officeart/2005/8/layout/venn2"/>
    <dgm:cxn modelId="{CEC7CD87-C79B-3149-9230-E2AA9AF9A240}" type="presParOf" srcId="{EEB000BE-43D8-B64A-8112-5FB67C0F7FC0}" destId="{8128709A-2FA4-814E-B7B9-FFDCF3519C7A}" srcOrd="1" destOrd="0" presId="urn:microsoft.com/office/officeart/2005/8/layout/venn2"/>
    <dgm:cxn modelId="{0BF97760-12BC-D849-9032-A31F4A02AF58}" type="presParOf" srcId="{ABBB4253-E2CA-9D44-B089-07DEDA543085}" destId="{B1F25E22-44D9-7849-9D27-595B1696D13C}" srcOrd="2" destOrd="0" presId="urn:microsoft.com/office/officeart/2005/8/layout/venn2"/>
    <dgm:cxn modelId="{8708EB35-E1F2-EB46-BBFF-B64931EA15A1}" type="presParOf" srcId="{B1F25E22-44D9-7849-9D27-595B1696D13C}" destId="{442E7B49-A479-2F4D-A10B-25AB8BA66832}" srcOrd="0" destOrd="0" presId="urn:microsoft.com/office/officeart/2005/8/layout/venn2"/>
    <dgm:cxn modelId="{02135D25-B652-DA48-BAD3-BC32BFFC4EAC}" type="presParOf" srcId="{B1F25E22-44D9-7849-9D27-595B1696D13C}" destId="{A0B44CA9-884D-E140-9636-B9D7C9045278}" srcOrd="1" destOrd="0" presId="urn:microsoft.com/office/officeart/2005/8/layout/venn2"/>
    <dgm:cxn modelId="{F61AD1F4-529F-F643-8ACA-34784628B70A}" type="presParOf" srcId="{ABBB4253-E2CA-9D44-B089-07DEDA543085}" destId="{83F29030-A579-954D-A0B4-6805170A9352}" srcOrd="3" destOrd="0" presId="urn:microsoft.com/office/officeart/2005/8/layout/venn2"/>
    <dgm:cxn modelId="{10357A29-EABE-CF49-B6D7-F0A0DFD17CC7}" type="presParOf" srcId="{83F29030-A579-954D-A0B4-6805170A9352}" destId="{D7E28449-581E-0D4F-A439-621B205BA109}" srcOrd="0" destOrd="0" presId="urn:microsoft.com/office/officeart/2005/8/layout/venn2"/>
    <dgm:cxn modelId="{27AEA5B2-D902-1E49-A9E8-9EEB8A1E457B}" type="presParOf" srcId="{83F29030-A579-954D-A0B4-6805170A9352}" destId="{05065980-3F64-304D-A39A-C2394018A06B}" srcOrd="1" destOrd="0" presId="urn:microsoft.com/office/officeart/2005/8/layout/venn2"/>
    <dgm:cxn modelId="{D24F9D61-7AF5-6D42-81AC-3A8637CDEBCD}" type="presParOf" srcId="{ABBB4253-E2CA-9D44-B089-07DEDA543085}" destId="{EEDD420E-48F0-5141-990F-6A10C8C79A67}" srcOrd="4" destOrd="0" presId="urn:microsoft.com/office/officeart/2005/8/layout/venn2"/>
    <dgm:cxn modelId="{36441909-E6D5-2B4D-85CD-3C6D506A71E2}" type="presParOf" srcId="{EEDD420E-48F0-5141-990F-6A10C8C79A67}" destId="{87B9E0B9-E6D4-C843-B99F-9909FC312D64}" srcOrd="0" destOrd="0" presId="urn:microsoft.com/office/officeart/2005/8/layout/venn2"/>
    <dgm:cxn modelId="{54DBB72F-0C5C-5440-9232-25F418B07510}" type="presParOf" srcId="{EEDD420E-48F0-5141-990F-6A10C8C79A67}" destId="{94F3C6A7-72FB-1548-90E9-37B743DEDA4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6ADE8-3784-CE45-99B1-6F003F4AD310}">
      <dsp:nvSpPr>
        <dsp:cNvPr id="0" name=""/>
        <dsp:cNvSpPr/>
      </dsp:nvSpPr>
      <dsp:spPr>
        <a:xfrm>
          <a:off x="1682495" y="0"/>
          <a:ext cx="8650224" cy="865022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Physical Learning Space</a:t>
          </a:r>
          <a:endParaRPr lang="en-US" sz="2400" b="1" kern="1200" dirty="0"/>
        </a:p>
      </dsp:txBody>
      <dsp:txXfrm>
        <a:off x="4385690" y="432511"/>
        <a:ext cx="3243834" cy="865022"/>
      </dsp:txXfrm>
    </dsp:sp>
    <dsp:sp modelId="{C3B551F7-5D1A-BB4B-BD63-1DF944060F63}">
      <dsp:nvSpPr>
        <dsp:cNvPr id="0" name=""/>
        <dsp:cNvSpPr/>
      </dsp:nvSpPr>
      <dsp:spPr>
        <a:xfrm>
          <a:off x="2331262" y="1297533"/>
          <a:ext cx="7352690" cy="735269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4120"/>
                <a:satOff val="678"/>
                <a:lumOff val="492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24120"/>
                <a:satOff val="678"/>
                <a:lumOff val="4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Teaching Method / Pedagogy</a:t>
          </a:r>
          <a:endParaRPr lang="en-US" sz="2400" b="1" kern="1200" dirty="0"/>
        </a:p>
      </dsp:txBody>
      <dsp:txXfrm>
        <a:off x="4422184" y="1720313"/>
        <a:ext cx="3170847" cy="845559"/>
      </dsp:txXfrm>
    </dsp:sp>
    <dsp:sp modelId="{442E7B49-A479-2F4D-A10B-25AB8BA66832}">
      <dsp:nvSpPr>
        <dsp:cNvPr id="0" name=""/>
        <dsp:cNvSpPr/>
      </dsp:nvSpPr>
      <dsp:spPr>
        <a:xfrm>
          <a:off x="2980029" y="2595067"/>
          <a:ext cx="6055156" cy="605515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48241"/>
                <a:satOff val="1356"/>
                <a:lumOff val="984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48241"/>
                <a:satOff val="1356"/>
                <a:lumOff val="98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Basic Psychological Needs</a:t>
          </a:r>
          <a:endParaRPr lang="en-US" sz="2400" b="1" kern="1200" dirty="0"/>
        </a:p>
      </dsp:txBody>
      <dsp:txXfrm>
        <a:off x="4440836" y="3012873"/>
        <a:ext cx="3133543" cy="835611"/>
      </dsp:txXfrm>
    </dsp:sp>
    <dsp:sp modelId="{D7E28449-581E-0D4F-A439-621B205BA109}">
      <dsp:nvSpPr>
        <dsp:cNvPr id="0" name=""/>
        <dsp:cNvSpPr/>
      </dsp:nvSpPr>
      <dsp:spPr>
        <a:xfrm>
          <a:off x="3628796" y="4114805"/>
          <a:ext cx="4757623" cy="431321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72361"/>
                <a:satOff val="2033"/>
                <a:lumOff val="1476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72361"/>
                <a:satOff val="2033"/>
                <a:lumOff val="147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Student Motivation</a:t>
          </a:r>
          <a:endParaRPr lang="en-US" sz="2400" b="1" kern="1200" dirty="0"/>
        </a:p>
      </dsp:txBody>
      <dsp:txXfrm>
        <a:off x="4723049" y="4502994"/>
        <a:ext cx="2569116" cy="776378"/>
      </dsp:txXfrm>
    </dsp:sp>
    <dsp:sp modelId="{87B9E0B9-E6D4-C843-B99F-9909FC312D64}">
      <dsp:nvSpPr>
        <dsp:cNvPr id="0" name=""/>
        <dsp:cNvSpPr/>
      </dsp:nvSpPr>
      <dsp:spPr>
        <a:xfrm>
          <a:off x="4277563" y="5705860"/>
          <a:ext cx="3460089" cy="2428636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96482"/>
                <a:satOff val="2711"/>
                <a:lumOff val="1968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shade val="80000"/>
                <a:hueOff val="96482"/>
                <a:satOff val="2711"/>
                <a:lumOff val="19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Student Approach to Learning</a:t>
          </a:r>
          <a:endParaRPr lang="en-US" sz="2400" b="1" kern="1200" dirty="0"/>
        </a:p>
      </dsp:txBody>
      <dsp:txXfrm>
        <a:off x="4784281" y="6313019"/>
        <a:ext cx="2446652" cy="121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244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1130300"/>
            <a:ext cx="7543800" cy="565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38457" y="14330602"/>
            <a:ext cx="4160520" cy="754380"/>
          </a:xfrm>
          <a:prstGeom prst="rect">
            <a:avLst/>
          </a:prstGeom>
        </p:spPr>
        <p:txBody>
          <a:bodyPr/>
          <a:lstStyle/>
          <a:p>
            <a:fld id="{EACFCEFE-E8C4-D84E-BD4D-D97E133240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9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8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4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Dulai</a:t>
            </a:r>
            <a:r>
              <a:rPr lang="en-US" dirty="0" smtClean="0">
                <a:effectLst/>
              </a:rPr>
              <a:t> - Nat </a:t>
            </a:r>
            <a:r>
              <a:rPr lang="en-US" dirty="0" err="1" smtClean="0">
                <a:effectLst/>
              </a:rPr>
              <a:t>Sci</a:t>
            </a:r>
            <a:r>
              <a:rPr lang="en-US" dirty="0" smtClean="0">
                <a:effectLst/>
              </a:rPr>
              <a:t> - Bio 002 – Cell Biology – combined discussion sections allowing for active learning and group work</a:t>
            </a: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Garcia – Ojeda Nat </a:t>
            </a:r>
            <a:r>
              <a:rPr lang="en-US" dirty="0" err="1" smtClean="0">
                <a:effectLst/>
              </a:rPr>
              <a:t>Sci</a:t>
            </a:r>
            <a:r>
              <a:rPr lang="en-US" dirty="0" smtClean="0">
                <a:effectLst/>
              </a:rPr>
              <a:t> – Bio 120 – General Microbiology – active learning following flipped model of instruction and focused group discussions using peer instruction </a:t>
            </a: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Singh - Nat </a:t>
            </a:r>
            <a:r>
              <a:rPr lang="en-US" dirty="0" err="1" smtClean="0">
                <a:effectLst/>
              </a:rPr>
              <a:t>Sci</a:t>
            </a:r>
            <a:r>
              <a:rPr lang="en-US" dirty="0" smtClean="0">
                <a:effectLst/>
              </a:rPr>
              <a:t> – 3 NSED courses in Cal Teach program which introduces students to teaching science and math in K-12, excellent opportunity to show effective teaching methods and learning strategies through inquiry based approach</a:t>
            </a: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Yoshimi - SSHA – Cog </a:t>
            </a:r>
            <a:r>
              <a:rPr lang="en-US" dirty="0" err="1" smtClean="0">
                <a:effectLst/>
              </a:rPr>
              <a:t>Sci</a:t>
            </a:r>
            <a:r>
              <a:rPr lang="en-US" dirty="0" smtClean="0">
                <a:effectLst/>
              </a:rPr>
              <a:t> 103 – Intro to neural networks in cog </a:t>
            </a:r>
            <a:r>
              <a:rPr lang="en-US" dirty="0" err="1" smtClean="0">
                <a:effectLst/>
              </a:rPr>
              <a:t>sci</a:t>
            </a:r>
            <a:r>
              <a:rPr lang="en-US" dirty="0" smtClean="0">
                <a:effectLst/>
              </a:rPr>
              <a:t> with hands on construction and analysis, using a visually oriented software platform – students will learn neural network modeling and how to use them to model biological and cognitive processes.  Great opportunity for group learning using TEAL</a:t>
            </a: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Menke</a:t>
            </a:r>
            <a:r>
              <a:rPr lang="en-US" dirty="0" smtClean="0">
                <a:effectLst/>
              </a:rPr>
              <a:t> – Physics 8 – Intro Physics for Physical Science and Engineering – combined discussion sections focused on collaborative problem solving.</a:t>
            </a: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Mammott</a:t>
            </a:r>
            <a:r>
              <a:rPr lang="en-US" dirty="0" smtClean="0">
                <a:effectLst/>
              </a:rPr>
              <a:t> - MWP – Writing Program – combined discussion sections designed to facilitate learning communities around how humanist and scientist researchers view the world and analyze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06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Quantitative - Data gathering and comparison to normative data will be performed</a:t>
            </a:r>
            <a:r>
              <a:rPr lang="en-US" baseline="0" dirty="0" smtClean="0">
                <a:effectLst/>
              </a:rPr>
              <a:t> by CETL and AET.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7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1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8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/>
          <p:cNvPicPr>
            <a:picLocks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269516" y="1068251"/>
            <a:ext cx="10465769" cy="1594637"/>
          </a:xfrm>
          <a:prstGeom prst="rect">
            <a:avLst/>
          </a:prstGeom>
        </p:spPr>
        <p:txBody>
          <a:bodyPr lIns="30963" tIns="30963" rIns="30963" bIns="30963" anchor="ctr">
            <a:noAutofit/>
          </a:bodyPr>
          <a:lstStyle>
            <a:lvl1pPr defTabSz="585216">
              <a:lnSpc>
                <a:spcPct val="100000"/>
              </a:lnSpc>
              <a:defRPr sz="8800" b="0" cap="none" spc="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5481" y="3127344"/>
            <a:ext cx="12981579" cy="5186440"/>
          </a:xfrm>
          <a:prstGeom prst="rect">
            <a:avLst/>
          </a:prstGeom>
        </p:spPr>
        <p:txBody>
          <a:bodyPr lIns="30963" tIns="30963" rIns="30963" bIns="30963">
            <a:noAutofit/>
          </a:bodyPr>
          <a:lstStyle>
            <a:lvl1pPr marL="1140970" indent="-1090170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3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  <a:lvl2pPr marL="19575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2pPr>
            <a:lvl3pPr marL="26560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3pPr>
            <a:lvl4pPr marL="33418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4pPr>
            <a:lvl5pPr marL="4027634" indent="-674834" defTabSz="585216">
              <a:spcBef>
                <a:spcPts val="2700"/>
              </a:spcBef>
              <a:buClr>
                <a:srgbClr val="000000"/>
              </a:buClr>
              <a:buSzPct val="100000"/>
              <a:buBlip>
                <a:blip r:embed="rId4"/>
              </a:buBlip>
              <a:defRPr sz="4400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6377400" y="8546011"/>
            <a:ext cx="234371" cy="309976"/>
          </a:xfrm>
          <a:prstGeom prst="rect">
            <a:avLst/>
          </a:prstGeom>
        </p:spPr>
        <p:txBody>
          <a:bodyPr lIns="30963" tIns="30963" rIns="30963" bIns="30963"/>
          <a:lstStyle>
            <a:lvl1pPr defTabSz="585216">
              <a:defRPr sz="1600" b="0" cap="none">
                <a:solidFill>
                  <a:srgbClr val="3A5253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4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>
            <a:picLocks/>
          </p:cNvPicPr>
          <p:nvPr/>
        </p:nvPicPr>
        <p:blipFill>
          <a:blip r:embed="rId16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hf hdr="0" ftr="0" dt="0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000000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4591" y="8529090"/>
            <a:ext cx="13169392" cy="1224510"/>
          </a:xfrm>
          <a:prstGeom prst="rect">
            <a:avLst/>
          </a:prstGeom>
          <a:solidFill>
            <a:srgbClr val="000000"/>
          </a:solidFill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pic>
        <p:nvPicPr>
          <p:cNvPr id="1028" name="Picture 4" descr="http://www.aiatopten.org/sites/default/files/styles/popup/public/aiacote2_0.jpg?itok=3VpA3nq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" r="351" b="26502"/>
          <a:stretch/>
        </p:blipFill>
        <p:spPr bwMode="auto">
          <a:xfrm>
            <a:off x="-1" y="0"/>
            <a:ext cx="13004801" cy="85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1409" y="558020"/>
            <a:ext cx="11137392" cy="24710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800" b="1" i="0" dirty="0">
                <a:solidFill>
                  <a:srgbClr val="FFFFFF"/>
                </a:solidFill>
                <a:effectLst/>
              </a:rPr>
              <a:t>Aligning Physical Space and Pedagogy to Support Student </a:t>
            </a:r>
            <a:r>
              <a:rPr lang="en-US" sz="4800" b="1" i="0" dirty="0" smtClean="0">
                <a:solidFill>
                  <a:srgbClr val="FFFFFF"/>
                </a:solidFill>
                <a:effectLst/>
              </a:rPr>
              <a:t>Learning</a:t>
            </a:r>
          </a:p>
          <a:p>
            <a:endParaRPr lang="en-US" sz="4800" b="1" i="0" dirty="0">
              <a:solidFill>
                <a:srgbClr val="FFFFFF"/>
              </a:solidFill>
              <a:effectLst/>
            </a:endParaRPr>
          </a:p>
          <a:p>
            <a:r>
              <a:rPr lang="en-US" sz="4800" b="1" i="0" dirty="0" smtClean="0">
                <a:solidFill>
                  <a:srgbClr val="FFFFFF"/>
                </a:solidFill>
                <a:effectLst/>
              </a:rPr>
              <a:t>Assessing </a:t>
            </a:r>
            <a:r>
              <a:rPr lang="en-US" sz="4800" b="1" i="0" dirty="0">
                <a:solidFill>
                  <a:srgbClr val="FFFFFF"/>
                </a:solidFill>
                <a:effectLst/>
              </a:rPr>
              <a:t>the TEAL </a:t>
            </a:r>
            <a:r>
              <a:rPr lang="en-US" sz="4800" b="1" i="0" dirty="0" smtClean="0">
                <a:solidFill>
                  <a:srgbClr val="FFFFFF"/>
                </a:solidFill>
                <a:effectLst/>
              </a:rPr>
              <a:t>Lab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560" kern="100" cap="all" spc="4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60" kern="100" cap="all" spc="4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198959"/>
            <a:ext cx="13004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38150">
              <a:spcBef>
                <a:spcPts val="600"/>
              </a:spcBef>
              <a:spcAft>
                <a:spcPts val="600"/>
              </a:spcAft>
              <a:defRPr sz="2700" b="1" spc="215"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rPr lang="en-US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Joan </a:t>
            </a:r>
            <a:r>
              <a:rPr lang="en-US" sz="2800" b="1" i="0" spc="2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Holmquist </a:t>
            </a:r>
            <a:r>
              <a:rPr lang="en-US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- Director</a:t>
            </a:r>
            <a:r>
              <a:rPr lang="en-US" sz="2800" b="1" i="0" spc="2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, Academic &amp; Emerging </a:t>
            </a:r>
            <a:r>
              <a:rPr lang="en-US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Technologies</a:t>
            </a:r>
            <a:endParaRPr lang="en-US" sz="2800" b="1" i="0" spc="215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19050" dist="19050" dir="5520000" rotWithShape="0">
                  <a:srgbClr val="FFFFFF">
                    <a:alpha val="71999"/>
                  </a:srgbClr>
                </a:outerShdw>
              </a:effectLst>
              <a:latin typeface="+mj-lt"/>
              <a:ea typeface="Avenir Next" charset="0"/>
              <a:cs typeface="Avenir Next" charset="0"/>
              <a:sym typeface="Avenir Next"/>
            </a:endParaRPr>
          </a:p>
          <a:p>
            <a:pPr algn="l" defTabSz="438150">
              <a:spcBef>
                <a:spcPts val="600"/>
              </a:spcBef>
              <a:spcAft>
                <a:spcPts val="600"/>
              </a:spcAft>
              <a:defRPr sz="2700" b="1" spc="215"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rPr lang="en-US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Anali Makoui &amp; Adriana Signorini </a:t>
            </a:r>
            <a:r>
              <a:rPr lang="mr-IN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–</a:t>
            </a:r>
            <a:r>
              <a:rPr lang="en-US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 Center for Engaged Teaching and Learning</a:t>
            </a:r>
          </a:p>
          <a:p>
            <a:pPr algn="l" defTabSz="438150">
              <a:spcBef>
                <a:spcPts val="600"/>
              </a:spcBef>
              <a:spcAft>
                <a:spcPts val="600"/>
              </a:spcAft>
              <a:defRPr sz="2700" b="1" spc="215"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rPr lang="en-US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James Zimmerman </a:t>
            </a:r>
            <a:r>
              <a:rPr lang="en-US" sz="2800" b="1" i="0" spc="215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- Associate Vice Provost Teaching and </a:t>
            </a:r>
            <a:r>
              <a:rPr lang="en-US" sz="2800" b="1" i="0" spc="215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9050" dist="19050" dir="5520000" rotWithShape="0">
                    <a:srgbClr val="FFFFFF">
                      <a:alpha val="71999"/>
                    </a:srgbClr>
                  </a:outerShdw>
                </a:effectLst>
                <a:latin typeface="+mj-lt"/>
                <a:ea typeface="Avenir Next" charset="0"/>
                <a:cs typeface="Avenir Next" charset="0"/>
                <a:sym typeface="Avenir Next"/>
              </a:rPr>
              <a:t>Learning</a:t>
            </a:r>
            <a:endParaRPr lang="en-US" sz="2800" b="1" i="0" spc="215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19050" dist="19050" dir="5520000" rotWithShape="0">
                  <a:srgbClr val="FFFFFF">
                    <a:alpha val="71999"/>
                  </a:srgbClr>
                </a:outerShdw>
              </a:effectLst>
              <a:latin typeface="+mj-lt"/>
              <a:ea typeface="Avenir Next" charset="0"/>
              <a:cs typeface="Avenir Next" charset="0"/>
              <a:sym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20645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 smtClean="0"/>
              <a:t>TEAL LAB: SPRING 2017 COURSES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2349500"/>
            <a:ext cx="11201400" cy="6703060"/>
          </a:xfrm>
        </p:spPr>
        <p:txBody>
          <a:bodyPr>
            <a:normAutofit/>
          </a:bodyPr>
          <a:lstStyle/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</a:t>
            </a:r>
            <a:r>
              <a:rPr lang="en-US" b="1" i="1" dirty="0" err="1" smtClean="0">
                <a:effectLst/>
              </a:rPr>
              <a:t>Dulai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- </a:t>
            </a:r>
            <a:r>
              <a:rPr lang="en-US" dirty="0" smtClean="0">
                <a:effectLst/>
              </a:rPr>
              <a:t>Bio </a:t>
            </a:r>
            <a:r>
              <a:rPr lang="en-US" dirty="0">
                <a:effectLst/>
              </a:rPr>
              <a:t>002 – Cell </a:t>
            </a:r>
            <a:r>
              <a:rPr lang="en-US" dirty="0" smtClean="0">
                <a:effectLst/>
              </a:rPr>
              <a:t>Biology</a:t>
            </a: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 </a:t>
            </a:r>
            <a:r>
              <a:rPr lang="en-US" b="1" i="1" dirty="0" smtClean="0">
                <a:effectLst/>
              </a:rPr>
              <a:t>Garcia </a:t>
            </a:r>
            <a:r>
              <a:rPr lang="en-US" b="1" i="1" dirty="0">
                <a:effectLst/>
              </a:rPr>
              <a:t>– </a:t>
            </a:r>
            <a:r>
              <a:rPr lang="en-US" b="1" i="1" dirty="0" smtClean="0">
                <a:effectLst/>
              </a:rPr>
              <a:t>Ojeda </a:t>
            </a:r>
            <a:r>
              <a:rPr lang="en-US" dirty="0" smtClean="0">
                <a:effectLst/>
              </a:rPr>
              <a:t>- Bio </a:t>
            </a:r>
            <a:r>
              <a:rPr lang="en-US" dirty="0">
                <a:effectLst/>
              </a:rPr>
              <a:t>120 – General Microbiology </a:t>
            </a:r>
            <a:endParaRPr lang="en-US" dirty="0" smtClean="0">
              <a:effectLst/>
            </a:endParaRP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 </a:t>
            </a:r>
            <a:r>
              <a:rPr lang="en-US" b="1" i="1" dirty="0" smtClean="0">
                <a:effectLst/>
              </a:rPr>
              <a:t>Singh (3)</a:t>
            </a:r>
            <a:r>
              <a:rPr lang="en-US" dirty="0" smtClean="0">
                <a:effectLst/>
              </a:rPr>
              <a:t> – </a:t>
            </a:r>
            <a:r>
              <a:rPr lang="en-US" dirty="0">
                <a:effectLst/>
              </a:rPr>
              <a:t>3 NSED courses in Cal Teach program </a:t>
            </a:r>
            <a:endParaRPr lang="en-US" dirty="0" smtClean="0">
              <a:effectLst/>
            </a:endParaRP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 </a:t>
            </a:r>
            <a:r>
              <a:rPr lang="en-US" b="1" i="1" dirty="0" smtClean="0">
                <a:effectLst/>
              </a:rPr>
              <a:t>Yoshimi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- </a:t>
            </a:r>
            <a:r>
              <a:rPr lang="en-US" dirty="0" smtClean="0">
                <a:effectLst/>
              </a:rPr>
              <a:t>Cog </a:t>
            </a:r>
            <a:r>
              <a:rPr lang="en-US" dirty="0" err="1">
                <a:effectLst/>
              </a:rPr>
              <a:t>Sci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103 </a:t>
            </a:r>
            <a:r>
              <a:rPr lang="mr-IN" dirty="0" smtClean="0">
                <a:effectLst/>
              </a:rPr>
              <a:t>–</a:t>
            </a:r>
            <a:r>
              <a:rPr lang="en-US" dirty="0" smtClean="0">
                <a:effectLst/>
              </a:rPr>
              <a:t> Intro to Neural Networks</a:t>
            </a: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 </a:t>
            </a:r>
            <a:r>
              <a:rPr lang="en-US" b="1" i="1" dirty="0" err="1" smtClean="0">
                <a:effectLst/>
              </a:rPr>
              <a:t>Menke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– Physics 8 – Intro Physics for Physical Science and Engineering </a:t>
            </a:r>
            <a:endParaRPr lang="en-US" dirty="0" smtClean="0">
              <a:effectLst/>
            </a:endParaRPr>
          </a:p>
          <a:p>
            <a:pPr marL="182880" lvl="0" indent="0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effectLst/>
              </a:rPr>
              <a:t>  </a:t>
            </a:r>
            <a:r>
              <a:rPr lang="en-US" b="1" i="1" dirty="0" err="1" smtClean="0">
                <a:effectLst/>
              </a:rPr>
              <a:t>Mammott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- MWP – Writing Program – combined discussion sections designed to facilitate learning </a:t>
            </a:r>
            <a:r>
              <a:rPr lang="en-US" dirty="0" smtClean="0">
                <a:effectLst/>
              </a:rPr>
              <a:t>communities.</a:t>
            </a:r>
            <a:endParaRPr lang="en-US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19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651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900" dirty="0" smtClean="0"/>
              <a:t>TEAL LAB: impact </a:t>
            </a:r>
            <a:r>
              <a:rPr lang="en-US" sz="5900" dirty="0"/>
              <a:t>on Student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2103120"/>
            <a:ext cx="11201400" cy="6986016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Increase </a:t>
            </a:r>
            <a:r>
              <a:rPr lang="en-US" dirty="0">
                <a:effectLst/>
              </a:rPr>
              <a:t>class attendance (typically &gt; 90%)</a:t>
            </a:r>
          </a:p>
          <a:p>
            <a:pPr lvl="0"/>
            <a:r>
              <a:rPr lang="en-US" dirty="0" smtClean="0">
                <a:effectLst/>
              </a:rPr>
              <a:t>Improve </a:t>
            </a:r>
            <a:r>
              <a:rPr lang="en-US" dirty="0">
                <a:effectLst/>
              </a:rPr>
              <a:t>student performance when instructors move to active, student-centered teaching methods </a:t>
            </a:r>
          </a:p>
          <a:p>
            <a:pPr lvl="0"/>
            <a:r>
              <a:rPr lang="en-US" dirty="0" smtClean="0">
                <a:effectLst/>
              </a:rPr>
              <a:t>Increase </a:t>
            </a:r>
            <a:r>
              <a:rPr lang="en-US" dirty="0">
                <a:effectLst/>
              </a:rPr>
              <a:t>conceptual understanding when compared to lecture/laboratory classes </a:t>
            </a:r>
          </a:p>
          <a:p>
            <a:pPr lvl="0"/>
            <a:r>
              <a:rPr lang="en-US" dirty="0">
                <a:effectLst/>
              </a:rPr>
              <a:t>R</a:t>
            </a:r>
            <a:r>
              <a:rPr lang="en-US" dirty="0" smtClean="0">
                <a:effectLst/>
              </a:rPr>
              <a:t>educe failure rates, especially for women, POC, and first-generation students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3345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 smtClean="0"/>
              <a:t>TEAL LAB: impact </a:t>
            </a:r>
            <a:r>
              <a:rPr lang="en-US" sz="6600" dirty="0"/>
              <a:t>on Student learning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3090672"/>
            <a:ext cx="11201400" cy="596188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effectLst/>
              </a:rPr>
              <a:t>Provide </a:t>
            </a:r>
            <a:r>
              <a:rPr lang="en-US" dirty="0">
                <a:effectLst/>
              </a:rPr>
              <a:t>opportunities to strengthen student-faculty relationships</a:t>
            </a:r>
          </a:p>
          <a:p>
            <a:pPr lvl="0"/>
            <a:r>
              <a:rPr lang="en-US" dirty="0" smtClean="0">
                <a:effectLst/>
              </a:rPr>
              <a:t>Provide </a:t>
            </a:r>
            <a:r>
              <a:rPr lang="en-US" dirty="0">
                <a:effectLst/>
              </a:rPr>
              <a:t>opportunities that strengthen student-to-student relationships, which benefits collaborative project outcomes </a:t>
            </a:r>
          </a:p>
          <a:p>
            <a:pPr lvl="0"/>
            <a:r>
              <a:rPr lang="en-US" dirty="0">
                <a:effectLst/>
              </a:rPr>
              <a:t>L</a:t>
            </a:r>
            <a:r>
              <a:rPr lang="en-US" dirty="0" smtClean="0">
                <a:effectLst/>
              </a:rPr>
              <a:t>earning environments will be </a:t>
            </a:r>
            <a:r>
              <a:rPr lang="en-US" dirty="0">
                <a:effectLst/>
              </a:rPr>
              <a:t>effective for teamwork and collaborative projects</a:t>
            </a:r>
          </a:p>
          <a:p>
            <a:pPr lvl="0"/>
            <a:r>
              <a:rPr lang="en-US" dirty="0" smtClean="0">
                <a:effectLst/>
              </a:rPr>
              <a:t>Encourage </a:t>
            </a:r>
            <a:r>
              <a:rPr lang="en-US" dirty="0">
                <a:effectLst/>
              </a:rPr>
              <a:t>discussion by helping students feel active and </a:t>
            </a:r>
            <a:r>
              <a:rPr lang="en-US" dirty="0" smtClean="0">
                <a:effectLst/>
              </a:rPr>
              <a:t>engaged</a:t>
            </a:r>
            <a:endParaRPr lang="en-US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543560"/>
            <a:ext cx="11201400" cy="10109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6600" dirty="0" smtClean="0"/>
              <a:t>WORKS CITED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1645920"/>
            <a:ext cx="11201400" cy="740664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effectLst/>
              </a:rPr>
              <a:t>Biggs, J. (1999) Teaching for quality learning at university. Buckingham: Society for Research into Higher Education and Open University Press.</a:t>
            </a:r>
          </a:p>
          <a:p>
            <a:r>
              <a:rPr lang="en-US" dirty="0" smtClean="0">
                <a:effectLst/>
              </a:rPr>
              <a:t>Deci</a:t>
            </a:r>
            <a:r>
              <a:rPr lang="en-US" dirty="0">
                <a:effectLst/>
              </a:rPr>
              <a:t>, E. L., Vallerand, R. J., Pelletier, L. G., &amp; Ryan, R. M. (1991).  Motivation and education: The self-determination perspective.  </a:t>
            </a:r>
            <a:r>
              <a:rPr lang="en-US" i="1" dirty="0">
                <a:effectLst/>
              </a:rPr>
              <a:t>Educational Psychologist, 26</a:t>
            </a:r>
            <a:r>
              <a:rPr lang="en-US" dirty="0">
                <a:effectLst/>
              </a:rPr>
              <a:t>, 325-346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err="1" smtClean="0">
                <a:effectLst/>
              </a:rPr>
              <a:t>Pintrich</a:t>
            </a:r>
            <a:r>
              <a:rPr lang="en-US" dirty="0">
                <a:effectLst/>
              </a:rPr>
              <a:t>, P. R., Marx, R. W. and Boyle, R. A. (1993) Beyond cold conceptual change: The role of motivational beliefs and classroom contextual factors in the process of conceptual change. </a:t>
            </a:r>
            <a:r>
              <a:rPr lang="en-US" i="1" dirty="0">
                <a:effectLst/>
              </a:rPr>
              <a:t>Review of Educational Research</a:t>
            </a:r>
            <a:r>
              <a:rPr lang="en-US" dirty="0">
                <a:effectLst/>
              </a:rPr>
              <a:t>, </a:t>
            </a:r>
            <a:r>
              <a:rPr lang="en-US" i="1" dirty="0">
                <a:effectLst/>
              </a:rPr>
              <a:t>63</a:t>
            </a:r>
            <a:r>
              <a:rPr lang="en-US" dirty="0">
                <a:effectLst/>
              </a:rPr>
              <a:t>, 167–199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>
                <a:effectLst/>
              </a:rPr>
              <a:t>Seymour</a:t>
            </a:r>
            <a:r>
              <a:rPr lang="en-US" dirty="0">
                <a:effectLst/>
              </a:rPr>
              <a:t>, E. &amp; Hewitt, N.M. (1997). </a:t>
            </a:r>
            <a:r>
              <a:rPr lang="en-US" i="1" dirty="0">
                <a:effectLst/>
              </a:rPr>
              <a:t>Talking about Leaving: Why Undergraduates Leave the Sciences</a:t>
            </a:r>
            <a:r>
              <a:rPr lang="en-US" dirty="0">
                <a:effectLst/>
              </a:rPr>
              <a:t>. Oxford: Westview Press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Zimmerman, J.A., Levesque, C., &amp; Sell, G.R. (2006). A Theory-Based Integrative Model for Learning and Motivation in Higher Education. In S. Chadwick-</a:t>
            </a:r>
            <a:r>
              <a:rPr lang="en-US" dirty="0" err="1">
                <a:effectLst/>
              </a:rPr>
              <a:t>Blossey</a:t>
            </a:r>
            <a:r>
              <a:rPr lang="en-US" dirty="0">
                <a:effectLst/>
              </a:rPr>
              <a:t> (Ed.). </a:t>
            </a:r>
            <a:r>
              <a:rPr lang="en-US" i="1" dirty="0">
                <a:effectLst/>
              </a:rPr>
              <a:t>To Improve the Academy, vol. 24, pp. 86-103</a:t>
            </a:r>
            <a:r>
              <a:rPr lang="en-US" dirty="0">
                <a:effectLst/>
              </a:rPr>
              <a:t>. Anker Publishing, Bolton, MA</a:t>
            </a:r>
            <a:r>
              <a:rPr lang="en-US" dirty="0" smtClean="0">
                <a:effectLst/>
              </a:rPr>
              <a:t>.</a:t>
            </a:r>
          </a:p>
          <a:p>
            <a:pPr lvl="0"/>
            <a:r>
              <a:rPr lang="en-US" dirty="0">
                <a:effectLst/>
              </a:rPr>
              <a:t>Zimmerman, J.A. (2017). Academic Libraries and Accreditation: A Theory-Based Framework for Assessing Modern Library Learning Spaces. In S. Montgomery (Ed.) </a:t>
            </a:r>
            <a:r>
              <a:rPr lang="en-US" i="1" dirty="0">
                <a:effectLst/>
              </a:rPr>
              <a:t>Assessing Library Space for Learning</a:t>
            </a:r>
            <a:r>
              <a:rPr lang="en-US" dirty="0">
                <a:effectLst/>
              </a:rPr>
              <a:t>. Rowman and Littlefield, Lanham, MD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68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4294" cy="10021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26" y="657218"/>
            <a:ext cx="54792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Technology</a:t>
            </a:r>
          </a:p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Enabled</a:t>
            </a:r>
          </a:p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Active</a:t>
            </a:r>
          </a:p>
          <a:p>
            <a:r>
              <a:rPr lang="en-US" sz="5760" b="1" cap="small" dirty="0">
                <a:ln w="19050"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 Black" panose="020B0A04020102020204" pitchFamily="34" charset="0"/>
                <a:ea typeface="Verdana" panose="020B0604030504040204" pitchFamily="34" charset="0"/>
                <a:cs typeface="Leelawadee" panose="020B0502040204020203" pitchFamily="34" charset="-34"/>
              </a:rPr>
              <a:t>Learning Lab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8174" y="6502576"/>
            <a:ext cx="10624035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6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What is Technology </a:t>
            </a:r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Enabled </a:t>
            </a:r>
            <a:r>
              <a:rPr lang="en-US" sz="3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Active Learning?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Why is it different?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What’s in it for students?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	What impact does it have on a course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2" y="5515148"/>
            <a:ext cx="2775473" cy="2144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6" y="7259950"/>
            <a:ext cx="2078180" cy="11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4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451104"/>
            <a:ext cx="10991088" cy="6182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7054697"/>
            <a:ext cx="1113739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One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existing (COB2 Room 175) - 90 seat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Three in UCM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2020 - 90 seat / 45 seat / 45 seat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(complete Fall 2018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26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976" y="-1010920"/>
            <a:ext cx="18330672" cy="11952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4480" y="2057654"/>
            <a:ext cx="4462272" cy="4434586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2816" y="2021078"/>
            <a:ext cx="4462272" cy="4434586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 w="12700" cap="flat">
            <a:noFill/>
            <a:miter lim="400000"/>
          </a:ln>
          <a:effectLst>
            <a:outerShdw blurRad="38100" dist="25400" dir="5760000" rotWithShape="0">
              <a:srgbClr val="FFFFFF">
                <a:alpha val="3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E3B39"/>
              </a:solidFill>
              <a:effectLst>
                <a:outerShdw blurRad="25400" dist="12700" dir="4920000" rotWithShape="0">
                  <a:srgbClr val="FFFFFF">
                    <a:alpha val="50000"/>
                  </a:srgbClr>
                </a:outerShdw>
              </a:effectLst>
              <a:uFillTx/>
              <a:latin typeface="Avenir Next Medium"/>
              <a:ea typeface="Avenir Next Medium"/>
              <a:cs typeface="Avenir Next Medium"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9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305816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TEAL LAB assessment Research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1700784"/>
            <a:ext cx="6395212" cy="7976616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/>
              </a:rPr>
              <a:t>Many </a:t>
            </a:r>
            <a:r>
              <a:rPr lang="en-US" sz="4800" dirty="0">
                <a:effectLst/>
              </a:rPr>
              <a:t>campus </a:t>
            </a:r>
            <a:r>
              <a:rPr lang="en-US" sz="4800" dirty="0" smtClean="0">
                <a:effectLst/>
              </a:rPr>
              <a:t>spaces </a:t>
            </a:r>
            <a:r>
              <a:rPr lang="en-US" sz="4800" dirty="0">
                <a:effectLst/>
              </a:rPr>
              <a:t>are </a:t>
            </a:r>
            <a:r>
              <a:rPr lang="en-US" sz="4800" dirty="0" smtClean="0">
                <a:effectLst/>
              </a:rPr>
              <a:t>designed with </a:t>
            </a:r>
            <a:r>
              <a:rPr lang="en-US" sz="4800" dirty="0">
                <a:effectLst/>
              </a:rPr>
              <a:t>intention. Multi-use and specific-use spaces </a:t>
            </a:r>
            <a:r>
              <a:rPr lang="en-US" sz="4800" dirty="0" smtClean="0">
                <a:effectLst/>
              </a:rPr>
              <a:t>are built </a:t>
            </a:r>
            <a:r>
              <a:rPr lang="en-US" sz="4800" dirty="0">
                <a:effectLst/>
              </a:rPr>
              <a:t>to facilitate specific types of </a:t>
            </a:r>
            <a:r>
              <a:rPr lang="en-US" sz="4800" dirty="0" smtClean="0">
                <a:effectLst/>
              </a:rPr>
              <a:t>interaction </a:t>
            </a:r>
            <a:r>
              <a:rPr lang="en-US" sz="4800" dirty="0">
                <a:effectLst/>
              </a:rPr>
              <a:t>and </a:t>
            </a:r>
            <a:r>
              <a:rPr lang="en-US" sz="4800" dirty="0" smtClean="0">
                <a:effectLst/>
              </a:rPr>
              <a:t>usage (Library, Arts, Science labs).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97" y="2791015"/>
            <a:ext cx="3625723" cy="576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305816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 smtClean="0"/>
              <a:t>TEAL LAB assessment Research Context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700" y="1700784"/>
            <a:ext cx="11662156" cy="7976616"/>
          </a:xfrm>
        </p:spPr>
        <p:txBody>
          <a:bodyPr>
            <a:noAutofit/>
          </a:bodyPr>
          <a:lstStyle/>
          <a:p>
            <a:r>
              <a:rPr lang="en-US" sz="4800" dirty="0" smtClean="0"/>
              <a:t>Students who come from cultures that value and gain strength from community find it difficult to flourish in learning environments where individual achievement is the currency of the realm.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24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305816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TEAL LAB assessment Research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2340864"/>
            <a:ext cx="12088368" cy="298196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Institutions </a:t>
            </a:r>
            <a:r>
              <a:rPr lang="en-US" sz="4400" dirty="0"/>
              <a:t>continue to build learning spaces that </a:t>
            </a:r>
            <a:r>
              <a:rPr lang="en-US" sz="4400" dirty="0" smtClean="0"/>
              <a:t>discourage the most impactful learning processes for a significant portion </a:t>
            </a:r>
            <a:r>
              <a:rPr lang="en-US" sz="4400" dirty="0"/>
              <a:t>of their student </a:t>
            </a:r>
            <a:r>
              <a:rPr lang="en-US" sz="4400" dirty="0" smtClean="0"/>
              <a:t>population</a:t>
            </a:r>
            <a:r>
              <a:rPr lang="en-US" sz="4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7</a:t>
            </a:fld>
            <a:endParaRPr lang="uk-U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389372"/>
            <a:ext cx="6093431" cy="416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688" y="4818617"/>
            <a:ext cx="4421632" cy="473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01700" y="305816"/>
            <a:ext cx="11201400" cy="1968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7200" dirty="0" smtClean="0"/>
              <a:t>TEAL LAB assessment Research question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2340864"/>
            <a:ext cx="12088368" cy="6729984"/>
          </a:xfrm>
        </p:spPr>
        <p:txBody>
          <a:bodyPr>
            <a:noAutofit/>
          </a:bodyPr>
          <a:lstStyle/>
          <a:p>
            <a:r>
              <a:rPr lang="en-US" sz="6000" dirty="0" smtClean="0"/>
              <a:t>Does an intentionally designed learning space encourage impactful pedagogies and positively influence student learning?</a:t>
            </a:r>
            <a:endParaRPr lang="en-US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79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52697" y="9258300"/>
            <a:ext cx="102656" cy="379591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9524705"/>
              </p:ext>
            </p:extLst>
          </p:nvPr>
        </p:nvGraphicFramePr>
        <p:xfrm>
          <a:off x="-1481328" y="457200"/>
          <a:ext cx="12015216" cy="865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95944" y="1037697"/>
            <a:ext cx="3675887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0" dirty="0" smtClean="0">
                <a:solidFill>
                  <a:srgbClr val="000000"/>
                </a:solidFill>
              </a:rPr>
              <a:t>The TEAL LAB Assessment protocol will collect cognitive domain and affective domain data from students participating in TEAL </a:t>
            </a:r>
            <a:r>
              <a:rPr lang="en-US" sz="4000" i="0" smtClean="0">
                <a:solidFill>
                  <a:srgbClr val="000000"/>
                </a:solidFill>
              </a:rPr>
              <a:t>LAB courses. 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87355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7670</TotalTime>
  <Words>677</Words>
  <Application>Microsoft Macintosh PowerPoint</Application>
  <PresentationFormat>Custom</PresentationFormat>
  <Paragraphs>65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Black</vt:lpstr>
      <vt:lpstr>Avenir Next</vt:lpstr>
      <vt:lpstr>Avenir Next Demi Bold</vt:lpstr>
      <vt:lpstr>Avenir Next Medium</vt:lpstr>
      <vt:lpstr>Futura Condensed</vt:lpstr>
      <vt:lpstr>Helvetica Neue</vt:lpstr>
      <vt:lpstr>Leelawadee</vt:lpstr>
      <vt:lpstr>Verdana</vt:lpstr>
      <vt:lpstr>New_Template5</vt:lpstr>
      <vt:lpstr>PowerPoint Presentation</vt:lpstr>
      <vt:lpstr>PowerPoint Presentation</vt:lpstr>
      <vt:lpstr>PowerPoint Presentation</vt:lpstr>
      <vt:lpstr>PowerPoint Presentation</vt:lpstr>
      <vt:lpstr>TEAL LAB assessment Research Context</vt:lpstr>
      <vt:lpstr>TEAL LAB assessment Research Context</vt:lpstr>
      <vt:lpstr>TEAL LAB assessment Research Context</vt:lpstr>
      <vt:lpstr>TEAL LAB assessment Research question</vt:lpstr>
      <vt:lpstr>PowerPoint Presentation</vt:lpstr>
      <vt:lpstr>TEAL LAB: SPRING 2017 COURSES</vt:lpstr>
      <vt:lpstr>TEAL LAB: impact on Student learning</vt:lpstr>
      <vt:lpstr>TEAL LAB: impact on Student learning</vt:lpstr>
      <vt:lpstr>WORKS CITED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MERCED CENTER FOR ENGAGED TEACHING AND LEARNING (CETL)</dc:title>
  <dc:creator>jholmquist</dc:creator>
  <cp:lastModifiedBy>James Zimmerman</cp:lastModifiedBy>
  <cp:revision>65</cp:revision>
  <cp:lastPrinted>2016-09-20T16:22:50Z</cp:lastPrinted>
  <dcterms:modified xsi:type="dcterms:W3CDTF">2017-03-06T21:19:28Z</dcterms:modified>
</cp:coreProperties>
</file>